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  <p:sldMasterId id="2147483690" r:id="rId5"/>
    <p:sldMasterId id="2147483703" r:id="rId6"/>
  </p:sldMasterIdLst>
  <p:notesMasterIdLst>
    <p:notesMasterId r:id="rId42"/>
  </p:notesMasterIdLst>
  <p:sldIdLst>
    <p:sldId id="256" r:id="rId7"/>
    <p:sldId id="1906" r:id="rId8"/>
    <p:sldId id="261" r:id="rId9"/>
    <p:sldId id="579" r:id="rId10"/>
    <p:sldId id="1907" r:id="rId11"/>
    <p:sldId id="1912" r:id="rId12"/>
    <p:sldId id="583" r:id="rId13"/>
    <p:sldId id="584" r:id="rId14"/>
    <p:sldId id="1914" r:id="rId15"/>
    <p:sldId id="1916" r:id="rId16"/>
    <p:sldId id="609" r:id="rId17"/>
    <p:sldId id="1926" r:id="rId18"/>
    <p:sldId id="586" r:id="rId19"/>
    <p:sldId id="346" r:id="rId20"/>
    <p:sldId id="790" r:id="rId21"/>
    <p:sldId id="1919" r:id="rId22"/>
    <p:sldId id="277" r:id="rId23"/>
    <p:sldId id="1924" r:id="rId24"/>
    <p:sldId id="1920" r:id="rId25"/>
    <p:sldId id="1921" r:id="rId26"/>
    <p:sldId id="324" r:id="rId27"/>
    <p:sldId id="327" r:id="rId28"/>
    <p:sldId id="804" r:id="rId29"/>
    <p:sldId id="1929" r:id="rId30"/>
    <p:sldId id="1928" r:id="rId31"/>
    <p:sldId id="1930" r:id="rId32"/>
    <p:sldId id="1923" r:id="rId33"/>
    <p:sldId id="1917" r:id="rId34"/>
    <p:sldId id="288" r:id="rId35"/>
    <p:sldId id="289" r:id="rId36"/>
    <p:sldId id="1913" r:id="rId37"/>
    <p:sldId id="326" r:id="rId38"/>
    <p:sldId id="329" r:id="rId39"/>
    <p:sldId id="330" r:id="rId40"/>
    <p:sldId id="192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E74"/>
    <a:srgbClr val="00ACD9"/>
    <a:srgbClr val="CCCDD2"/>
    <a:srgbClr val="E7E8EA"/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96807" autoAdjust="0"/>
  </p:normalViewPr>
  <p:slideViewPr>
    <p:cSldViewPr snapToGrid="0" snapToObjects="1">
      <p:cViewPr varScale="1">
        <p:scale>
          <a:sx n="114" d="100"/>
          <a:sy n="114" d="100"/>
        </p:scale>
        <p:origin x="10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2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835" y="292142"/>
            <a:ext cx="1834523" cy="7066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7023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0411" y="5004000"/>
            <a:ext cx="4603750" cy="254000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" descr="https://share-ng.sandia.gov/news/resources/news_releases/images/2017/Peter_Schwindt.jpg">
            <a:extLst>
              <a:ext uri="{FF2B5EF4-FFF2-40B4-BE49-F238E27FC236}">
                <a16:creationId xmlns:a16="http://schemas.microsoft.com/office/drawing/2014/main" id="{4DC84190-B4ED-40F7-880B-F622903B45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980" y="1246369"/>
            <a:ext cx="248655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475D7-DFA6-46A7-B9B6-3EF50ADCA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8129" y="2968056"/>
            <a:ext cx="1449480" cy="15179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0" name="Picture 2" descr="https://share-ng.sandia.gov/news/resources/news_releases/images/2017/OPM.jpg">
            <a:extLst>
              <a:ext uri="{FF2B5EF4-FFF2-40B4-BE49-F238E27FC236}">
                <a16:creationId xmlns:a16="http://schemas.microsoft.com/office/drawing/2014/main" id="{AD35D836-A3BB-4D09-93A9-C30B7ECE8A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81" y="2968056"/>
            <a:ext cx="2273895" cy="1517904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43B0BAF-153F-48C0-8B7D-66E9F384A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04161" y="2968056"/>
            <a:ext cx="1670871" cy="1517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48ED19-928F-4952-BD07-55D54D341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3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2BABFA-C5F5-4D22-A09E-461D3697C7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99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1745E1-51FC-44DC-B858-BFD61C7F48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01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A07B03-2C02-4B2F-930A-143A0781F7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97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217DDC-D640-4636-912F-A77A559E8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204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DD4C3B-DE74-4D0E-9C40-9B2F65C6D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274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4A438C-C923-45D5-8BBB-2D08F24B0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000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A67FF6-B45C-4C01-ABE5-97EF00B2EA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306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"/>
            <a:ext cx="27432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"/>
            <a:ext cx="80264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0DAC19D-AE2A-43FE-B4E8-0FEB09DBE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514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784" y="0"/>
            <a:ext cx="103526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721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722DA3B-3270-4DF4-BFD1-680AF1847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44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D0FB7A-0984-5F42-9BF9-4F16409CEBE3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960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594050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67770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600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3428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92094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98920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201685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789843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378905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060926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24621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652530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12552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183453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350395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42408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763784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9CDE487-6F84-FB7B-DE61-227024475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BFEF-9148-4D5F-A606-58FA22DE7FCA}" type="datetimeFigureOut">
              <a:rPr lang="fr-FR" smtClean="0"/>
              <a:t>12/11/2024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78602B3-6EAE-D52E-22A7-F83A90BA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6DA3A8-A73C-C0A1-6B32-0B3347BA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8154-7F69-4E43-BB48-1B42F5626A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19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pic>
        <p:nvPicPr>
          <p:cNvPr id="3076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stackedblubird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534" y="6278563"/>
            <a:ext cx="1428751" cy="41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1" name="Freeform 9"/>
          <p:cNvSpPr>
            <a:spLocks/>
          </p:cNvSpPr>
          <p:nvPr userDrawn="1"/>
        </p:nvSpPr>
        <p:spPr bwMode="auto">
          <a:xfrm>
            <a:off x="0" y="0"/>
            <a:ext cx="3033184" cy="1296988"/>
          </a:xfrm>
          <a:custGeom>
            <a:avLst/>
            <a:gdLst>
              <a:gd name="T0" fmla="*/ 1398 w 1433"/>
              <a:gd name="T1" fmla="*/ 1 h 817"/>
              <a:gd name="T2" fmla="*/ 1189 w 1433"/>
              <a:gd name="T3" fmla="*/ 188 h 817"/>
              <a:gd name="T4" fmla="*/ 934 w 1433"/>
              <a:gd name="T5" fmla="*/ 342 h 817"/>
              <a:gd name="T6" fmla="*/ 674 w 1433"/>
              <a:gd name="T7" fmla="*/ 467 h 817"/>
              <a:gd name="T8" fmla="*/ 539 w 1433"/>
              <a:gd name="T9" fmla="*/ 523 h 817"/>
              <a:gd name="T10" fmla="*/ 404 w 1433"/>
              <a:gd name="T11" fmla="*/ 509 h 817"/>
              <a:gd name="T12" fmla="*/ 237 w 1433"/>
              <a:gd name="T13" fmla="*/ 709 h 817"/>
              <a:gd name="T14" fmla="*/ 190 w 1433"/>
              <a:gd name="T15" fmla="*/ 672 h 817"/>
              <a:gd name="T16" fmla="*/ 153 w 1433"/>
              <a:gd name="T17" fmla="*/ 560 h 817"/>
              <a:gd name="T18" fmla="*/ 0 w 1433"/>
              <a:gd name="T19" fmla="*/ 603 h 817"/>
              <a:gd name="T20" fmla="*/ 0 w 1433"/>
              <a:gd name="T21" fmla="*/ 816 h 817"/>
              <a:gd name="T22" fmla="*/ 1433 w 1433"/>
              <a:gd name="T23" fmla="*/ 817 h 817"/>
              <a:gd name="T24" fmla="*/ 1433 w 1433"/>
              <a:gd name="T25" fmla="*/ 1 h 817"/>
              <a:gd name="T26" fmla="*/ 1398 w 1433"/>
              <a:gd name="T27" fmla="*/ 1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33" h="817">
                <a:moveTo>
                  <a:pt x="1398" y="1"/>
                </a:moveTo>
                <a:cubicBezTo>
                  <a:pt x="1328" y="88"/>
                  <a:pt x="1266" y="131"/>
                  <a:pt x="1189" y="188"/>
                </a:cubicBezTo>
                <a:cubicBezTo>
                  <a:pt x="1112" y="245"/>
                  <a:pt x="1020" y="296"/>
                  <a:pt x="934" y="342"/>
                </a:cubicBezTo>
                <a:cubicBezTo>
                  <a:pt x="848" y="388"/>
                  <a:pt x="740" y="437"/>
                  <a:pt x="674" y="467"/>
                </a:cubicBezTo>
                <a:cubicBezTo>
                  <a:pt x="608" y="497"/>
                  <a:pt x="584" y="516"/>
                  <a:pt x="539" y="523"/>
                </a:cubicBezTo>
                <a:cubicBezTo>
                  <a:pt x="494" y="530"/>
                  <a:pt x="454" y="478"/>
                  <a:pt x="404" y="509"/>
                </a:cubicBezTo>
                <a:cubicBezTo>
                  <a:pt x="354" y="540"/>
                  <a:pt x="273" y="682"/>
                  <a:pt x="237" y="709"/>
                </a:cubicBezTo>
                <a:cubicBezTo>
                  <a:pt x="201" y="736"/>
                  <a:pt x="204" y="697"/>
                  <a:pt x="190" y="672"/>
                </a:cubicBezTo>
                <a:cubicBezTo>
                  <a:pt x="176" y="647"/>
                  <a:pt x="185" y="572"/>
                  <a:pt x="153" y="560"/>
                </a:cubicBezTo>
                <a:cubicBezTo>
                  <a:pt x="121" y="548"/>
                  <a:pt x="26" y="560"/>
                  <a:pt x="0" y="603"/>
                </a:cubicBezTo>
                <a:cubicBezTo>
                  <a:pt x="0" y="690"/>
                  <a:pt x="0" y="705"/>
                  <a:pt x="0" y="816"/>
                </a:cubicBezTo>
                <a:cubicBezTo>
                  <a:pt x="239" y="816"/>
                  <a:pt x="1201" y="817"/>
                  <a:pt x="1433" y="817"/>
                </a:cubicBezTo>
                <a:cubicBezTo>
                  <a:pt x="1433" y="592"/>
                  <a:pt x="1433" y="141"/>
                  <a:pt x="1433" y="1"/>
                </a:cubicBezTo>
                <a:cubicBezTo>
                  <a:pt x="1397" y="0"/>
                  <a:pt x="1412" y="1"/>
                  <a:pt x="1398" y="1"/>
                </a:cubicBezTo>
                <a:close/>
              </a:path>
            </a:pathLst>
          </a:cu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6835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61D8A4-4CD5-4BB9-9F36-A323A3366C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745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5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75" r:id="rId3"/>
    <p:sldLayoutId id="2147483686" r:id="rId4"/>
    <p:sldLayoutId id="2147483676" r:id="rId5"/>
    <p:sldLayoutId id="2147483677" r:id="rId6"/>
    <p:sldLayoutId id="214748372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ill Sans MT" panose="020B0502020104020203" pitchFamily="34" charset="0"/>
          <a:ea typeface="Gill Sans MT" panose="020B0502020104020203" pitchFamily="34" charset="0"/>
          <a:cs typeface="Gill Sans MT" panose="020B0502020104020203" pitchFamily="34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ill Sans MT" panose="020B0502020104020203" pitchFamily="34" charset="0"/>
          <a:ea typeface="Gill Sans MT" panose="020B0502020104020203" pitchFamily="34" charset="0"/>
          <a:cs typeface="Gill Sans MT" panose="020B0502020104020203" pitchFamily="34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ill Sans MT" panose="020B0502020104020203" pitchFamily="34" charset="0"/>
          <a:ea typeface="Gill Sans MT" panose="020B0502020104020203" pitchFamily="34" charset="0"/>
          <a:cs typeface="Gill Sans MT" panose="020B0502020104020203" pitchFamily="34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ill Sans MT" panose="020B0502020104020203" pitchFamily="34" charset="0"/>
          <a:ea typeface="Gill Sans MT" panose="020B0502020104020203" pitchFamily="34" charset="0"/>
          <a:cs typeface="Gill Sans MT" panose="020B0502020104020203" pitchFamily="34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ill Sans MT" panose="020B0502020104020203" pitchFamily="34" charset="0"/>
          <a:ea typeface="Gill Sans MT" panose="020B0502020104020203" pitchFamily="34" charset="0"/>
          <a:cs typeface="Gill Sans MT" panose="020B0502020104020203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21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rgbClr val="FFFF00"/>
                </a:solidFill>
              </a:defRPr>
            </a:lvl1pPr>
          </a:lstStyle>
          <a:p>
            <a:fld id="{739BB220-DE34-4E9E-AFFB-5AD83A4FF89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7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stackedblubird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1" y="6278563"/>
            <a:ext cx="1428751" cy="41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Freeform 12"/>
          <p:cNvSpPr>
            <a:spLocks/>
          </p:cNvSpPr>
          <p:nvPr/>
        </p:nvSpPr>
        <p:spPr bwMode="auto">
          <a:xfrm>
            <a:off x="0" y="0"/>
            <a:ext cx="3033184" cy="1296988"/>
          </a:xfrm>
          <a:custGeom>
            <a:avLst/>
            <a:gdLst>
              <a:gd name="T0" fmla="*/ 1398 w 1433"/>
              <a:gd name="T1" fmla="*/ 1 h 817"/>
              <a:gd name="T2" fmla="*/ 1189 w 1433"/>
              <a:gd name="T3" fmla="*/ 188 h 817"/>
              <a:gd name="T4" fmla="*/ 934 w 1433"/>
              <a:gd name="T5" fmla="*/ 342 h 817"/>
              <a:gd name="T6" fmla="*/ 674 w 1433"/>
              <a:gd name="T7" fmla="*/ 467 h 817"/>
              <a:gd name="T8" fmla="*/ 539 w 1433"/>
              <a:gd name="T9" fmla="*/ 523 h 817"/>
              <a:gd name="T10" fmla="*/ 404 w 1433"/>
              <a:gd name="T11" fmla="*/ 509 h 817"/>
              <a:gd name="T12" fmla="*/ 237 w 1433"/>
              <a:gd name="T13" fmla="*/ 709 h 817"/>
              <a:gd name="T14" fmla="*/ 190 w 1433"/>
              <a:gd name="T15" fmla="*/ 672 h 817"/>
              <a:gd name="T16" fmla="*/ 153 w 1433"/>
              <a:gd name="T17" fmla="*/ 560 h 817"/>
              <a:gd name="T18" fmla="*/ 0 w 1433"/>
              <a:gd name="T19" fmla="*/ 603 h 817"/>
              <a:gd name="T20" fmla="*/ 0 w 1433"/>
              <a:gd name="T21" fmla="*/ 816 h 817"/>
              <a:gd name="T22" fmla="*/ 1433 w 1433"/>
              <a:gd name="T23" fmla="*/ 817 h 817"/>
              <a:gd name="T24" fmla="*/ 1433 w 1433"/>
              <a:gd name="T25" fmla="*/ 1 h 817"/>
              <a:gd name="T26" fmla="*/ 1398 w 1433"/>
              <a:gd name="T27" fmla="*/ 1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33" h="817">
                <a:moveTo>
                  <a:pt x="1398" y="1"/>
                </a:moveTo>
                <a:cubicBezTo>
                  <a:pt x="1328" y="88"/>
                  <a:pt x="1266" y="131"/>
                  <a:pt x="1189" y="188"/>
                </a:cubicBezTo>
                <a:cubicBezTo>
                  <a:pt x="1112" y="245"/>
                  <a:pt x="1020" y="296"/>
                  <a:pt x="934" y="342"/>
                </a:cubicBezTo>
                <a:cubicBezTo>
                  <a:pt x="848" y="388"/>
                  <a:pt x="740" y="437"/>
                  <a:pt x="674" y="467"/>
                </a:cubicBezTo>
                <a:cubicBezTo>
                  <a:pt x="608" y="497"/>
                  <a:pt x="584" y="516"/>
                  <a:pt x="539" y="523"/>
                </a:cubicBezTo>
                <a:cubicBezTo>
                  <a:pt x="494" y="530"/>
                  <a:pt x="454" y="478"/>
                  <a:pt x="404" y="509"/>
                </a:cubicBezTo>
                <a:cubicBezTo>
                  <a:pt x="354" y="540"/>
                  <a:pt x="273" y="682"/>
                  <a:pt x="237" y="709"/>
                </a:cubicBezTo>
                <a:cubicBezTo>
                  <a:pt x="201" y="736"/>
                  <a:pt x="204" y="697"/>
                  <a:pt x="190" y="672"/>
                </a:cubicBezTo>
                <a:cubicBezTo>
                  <a:pt x="176" y="647"/>
                  <a:pt x="185" y="572"/>
                  <a:pt x="153" y="560"/>
                </a:cubicBezTo>
                <a:cubicBezTo>
                  <a:pt x="121" y="548"/>
                  <a:pt x="26" y="560"/>
                  <a:pt x="0" y="603"/>
                </a:cubicBezTo>
                <a:cubicBezTo>
                  <a:pt x="0" y="690"/>
                  <a:pt x="0" y="705"/>
                  <a:pt x="0" y="816"/>
                </a:cubicBezTo>
                <a:cubicBezTo>
                  <a:pt x="239" y="816"/>
                  <a:pt x="1201" y="817"/>
                  <a:pt x="1433" y="817"/>
                </a:cubicBezTo>
                <a:cubicBezTo>
                  <a:pt x="1433" y="592"/>
                  <a:pt x="1433" y="141"/>
                  <a:pt x="1433" y="1"/>
                </a:cubicBezTo>
                <a:cubicBezTo>
                  <a:pt x="1397" y="0"/>
                  <a:pt x="1412" y="1"/>
                  <a:pt x="1398" y="1"/>
                </a:cubicBezTo>
                <a:close/>
              </a:path>
            </a:pathLst>
          </a:cu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29784" y="0"/>
            <a:ext cx="103526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1219200" y="990600"/>
            <a:ext cx="10160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1422400" y="1066800"/>
            <a:ext cx="10160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3672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1049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292100">
              <a:lnSpc>
                <a:spcPct val="100000"/>
              </a:lnSpc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667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45.png"/><Relationship Id="rId5" Type="http://schemas.openxmlformats.org/officeDocument/2006/relationships/image" Target="../media/image54.png"/><Relationship Id="rId10" Type="http://schemas.openxmlformats.org/officeDocument/2006/relationships/image" Target="../media/image52.jpeg"/><Relationship Id="rId4" Type="http://schemas.openxmlformats.org/officeDocument/2006/relationships/image" Target="../media/image53.png"/><Relationship Id="rId9" Type="http://schemas.openxmlformats.org/officeDocument/2006/relationships/image" Target="../media/image5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hyperphysics.phy-astr.gsu.edu/hbase/Solids/Squid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600.png"/><Relationship Id="rId7" Type="http://schemas.openxmlformats.org/officeDocument/2006/relationships/image" Target="../media/image63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0.png"/><Relationship Id="rId11" Type="http://schemas.openxmlformats.org/officeDocument/2006/relationships/image" Target="../media/image670.png"/><Relationship Id="rId5" Type="http://schemas.openxmlformats.org/officeDocument/2006/relationships/image" Target="../media/image64.png"/><Relationship Id="rId10" Type="http://schemas.openxmlformats.org/officeDocument/2006/relationships/image" Target="../media/image660.png"/><Relationship Id="rId4" Type="http://schemas.openxmlformats.org/officeDocument/2006/relationships/image" Target="../media/image63.png"/><Relationship Id="rId9" Type="http://schemas.openxmlformats.org/officeDocument/2006/relationships/image" Target="../media/image6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0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9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52809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7681" y="1228439"/>
            <a:ext cx="6775301" cy="16902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Introduction to Optically Pumped Magnetometers (OPMs)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294967295"/>
          </p:nvPr>
        </p:nvSpPr>
        <p:spPr>
          <a:xfrm>
            <a:off x="0" y="6459538"/>
            <a:ext cx="4191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B1EFDB6-738B-4CDD-9412-86DC04D529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0411" y="4622800"/>
            <a:ext cx="4603750" cy="254000"/>
          </a:xfrm>
        </p:spPr>
        <p:txBody>
          <a:bodyPr/>
          <a:lstStyle/>
          <a:p>
            <a:r>
              <a:rPr lang="en-US" sz="2400" b="1" i="0" dirty="0"/>
              <a:t>Peter D. D. Schwindt</a:t>
            </a:r>
          </a:p>
        </p:txBody>
      </p:sp>
    </p:spTree>
    <p:extLst>
      <p:ext uri="{BB962C8B-B14F-4D97-AF65-F5344CB8AC3E}">
        <p14:creationId xmlns:p14="http://schemas.microsoft.com/office/powerpoint/2010/main" val="1741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524000" y="1136650"/>
            <a:ext cx="9144000" cy="5684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ctr" eaLnBrk="0" hangingPunct="0">
              <a:lnSpc>
                <a:spcPct val="80000"/>
              </a:lnSpc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algn="ctr" eaLnBrk="0" hangingPunct="0">
              <a:lnSpc>
                <a:spcPct val="80000"/>
              </a:lnSpc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algn="ctr" eaLnBrk="0" hangingPunct="0">
              <a:lnSpc>
                <a:spcPct val="80000"/>
              </a:lnSpc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algn="ctr" eaLnBrk="0" hangingPunct="0">
              <a:lnSpc>
                <a:spcPct val="80000"/>
              </a:lnSpc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algn="ctr" eaLnBrk="0" hangingPunct="0">
              <a:lnSpc>
                <a:spcPct val="80000"/>
              </a:lnSpc>
              <a:spcBef>
                <a:spcPct val="20000"/>
              </a:spcBef>
              <a:buChar char="•"/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Two-color pump/probe scheme</a:t>
            </a:r>
          </a:p>
        </p:txBody>
      </p:sp>
      <p:grpSp>
        <p:nvGrpSpPr>
          <p:cNvPr id="280" name="Group 158"/>
          <p:cNvGrpSpPr>
            <a:grpSpLocks/>
          </p:cNvGrpSpPr>
          <p:nvPr/>
        </p:nvGrpSpPr>
        <p:grpSpPr bwMode="auto">
          <a:xfrm>
            <a:off x="5199063" y="3145337"/>
            <a:ext cx="3402012" cy="2306638"/>
            <a:chOff x="3172" y="888"/>
            <a:chExt cx="2143" cy="1453"/>
          </a:xfrm>
        </p:grpSpPr>
        <p:sp>
          <p:nvSpPr>
            <p:cNvPr id="281" name="Rectangle 34"/>
            <p:cNvSpPr>
              <a:spLocks noChangeArrowheads="1"/>
            </p:cNvSpPr>
            <p:nvPr/>
          </p:nvSpPr>
          <p:spPr bwMode="auto">
            <a:xfrm>
              <a:off x="3798" y="1180"/>
              <a:ext cx="945" cy="733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2" name="Text Box 60"/>
            <p:cNvSpPr txBox="1">
              <a:spLocks noChangeArrowheads="1"/>
            </p:cNvSpPr>
            <p:nvPr/>
          </p:nvSpPr>
          <p:spPr bwMode="auto">
            <a:xfrm>
              <a:off x="3422" y="888"/>
              <a:ext cx="16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kern="0" dirty="0">
                  <a:solidFill>
                    <a:srgbClr val="000000"/>
                  </a:solidFill>
                </a:rPr>
                <a:t>Optically pump on D1</a:t>
              </a:r>
            </a:p>
          </p:txBody>
        </p:sp>
        <p:sp>
          <p:nvSpPr>
            <p:cNvPr id="283" name="Text Box 61"/>
            <p:cNvSpPr txBox="1">
              <a:spLocks noChangeArrowheads="1"/>
            </p:cNvSpPr>
            <p:nvPr/>
          </p:nvSpPr>
          <p:spPr bwMode="auto">
            <a:xfrm>
              <a:off x="3172" y="1934"/>
              <a:ext cx="214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000000"/>
                  </a:solidFill>
                </a:rPr>
                <a:t>Circularly polarized D1 pump beam</a:t>
              </a:r>
            </a:p>
          </p:txBody>
        </p:sp>
        <p:sp>
          <p:nvSpPr>
            <p:cNvPr id="284" name="Line 63"/>
            <p:cNvSpPr>
              <a:spLocks noChangeShapeType="1"/>
            </p:cNvSpPr>
            <p:nvPr/>
          </p:nvSpPr>
          <p:spPr bwMode="auto">
            <a:xfrm>
              <a:off x="3883" y="1260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5" name="Line 64"/>
            <p:cNvSpPr>
              <a:spLocks noChangeShapeType="1"/>
            </p:cNvSpPr>
            <p:nvPr/>
          </p:nvSpPr>
          <p:spPr bwMode="auto">
            <a:xfrm>
              <a:off x="4097" y="125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6" name="Line 65"/>
            <p:cNvSpPr>
              <a:spLocks noChangeShapeType="1"/>
            </p:cNvSpPr>
            <p:nvPr/>
          </p:nvSpPr>
          <p:spPr bwMode="auto">
            <a:xfrm>
              <a:off x="4137" y="1407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7" name="Line 66"/>
            <p:cNvSpPr>
              <a:spLocks noChangeShapeType="1"/>
            </p:cNvSpPr>
            <p:nvPr/>
          </p:nvSpPr>
          <p:spPr bwMode="auto">
            <a:xfrm>
              <a:off x="4171" y="1548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8" name="Line 67"/>
            <p:cNvSpPr>
              <a:spLocks noChangeShapeType="1"/>
            </p:cNvSpPr>
            <p:nvPr/>
          </p:nvSpPr>
          <p:spPr bwMode="auto">
            <a:xfrm>
              <a:off x="4536" y="162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9" name="Line 68"/>
            <p:cNvSpPr>
              <a:spLocks noChangeShapeType="1"/>
            </p:cNvSpPr>
            <p:nvPr/>
          </p:nvSpPr>
          <p:spPr bwMode="auto">
            <a:xfrm>
              <a:off x="4352" y="166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0" name="Line 69"/>
            <p:cNvSpPr>
              <a:spLocks noChangeShapeType="1"/>
            </p:cNvSpPr>
            <p:nvPr/>
          </p:nvSpPr>
          <p:spPr bwMode="auto">
            <a:xfrm>
              <a:off x="4459" y="183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" name="Line 70"/>
            <p:cNvSpPr>
              <a:spLocks noChangeShapeType="1"/>
            </p:cNvSpPr>
            <p:nvPr/>
          </p:nvSpPr>
          <p:spPr bwMode="auto">
            <a:xfrm>
              <a:off x="4568" y="1285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" name="Line 71"/>
            <p:cNvSpPr>
              <a:spLocks noChangeShapeType="1"/>
            </p:cNvSpPr>
            <p:nvPr/>
          </p:nvSpPr>
          <p:spPr bwMode="auto">
            <a:xfrm>
              <a:off x="4305" y="1744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" name="Line 72"/>
            <p:cNvSpPr>
              <a:spLocks noChangeShapeType="1"/>
            </p:cNvSpPr>
            <p:nvPr/>
          </p:nvSpPr>
          <p:spPr bwMode="auto">
            <a:xfrm>
              <a:off x="4514" y="1460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" name="Line 73"/>
            <p:cNvSpPr>
              <a:spLocks noChangeShapeType="1"/>
            </p:cNvSpPr>
            <p:nvPr/>
          </p:nvSpPr>
          <p:spPr bwMode="auto">
            <a:xfrm>
              <a:off x="4336" y="1534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" name="Line 74"/>
            <p:cNvSpPr>
              <a:spLocks noChangeShapeType="1"/>
            </p:cNvSpPr>
            <p:nvPr/>
          </p:nvSpPr>
          <p:spPr bwMode="auto">
            <a:xfrm>
              <a:off x="4577" y="173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" name="Line 75"/>
            <p:cNvSpPr>
              <a:spLocks noChangeShapeType="1"/>
            </p:cNvSpPr>
            <p:nvPr/>
          </p:nvSpPr>
          <p:spPr bwMode="auto">
            <a:xfrm>
              <a:off x="3835" y="1435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7" name="Line 76"/>
            <p:cNvSpPr>
              <a:spLocks noChangeShapeType="1"/>
            </p:cNvSpPr>
            <p:nvPr/>
          </p:nvSpPr>
          <p:spPr bwMode="auto">
            <a:xfrm>
              <a:off x="3961" y="1531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8" name="Line 77"/>
            <p:cNvSpPr>
              <a:spLocks noChangeShapeType="1"/>
            </p:cNvSpPr>
            <p:nvPr/>
          </p:nvSpPr>
          <p:spPr bwMode="auto">
            <a:xfrm>
              <a:off x="4094" y="1683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9" name="Line 78"/>
            <p:cNvSpPr>
              <a:spLocks noChangeShapeType="1"/>
            </p:cNvSpPr>
            <p:nvPr/>
          </p:nvSpPr>
          <p:spPr bwMode="auto">
            <a:xfrm>
              <a:off x="3888" y="176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0" name="Line 79"/>
            <p:cNvSpPr>
              <a:spLocks noChangeShapeType="1"/>
            </p:cNvSpPr>
            <p:nvPr/>
          </p:nvSpPr>
          <p:spPr bwMode="auto">
            <a:xfrm>
              <a:off x="4124" y="1819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1" name="Line 80"/>
            <p:cNvSpPr>
              <a:spLocks noChangeShapeType="1"/>
            </p:cNvSpPr>
            <p:nvPr/>
          </p:nvSpPr>
          <p:spPr bwMode="auto">
            <a:xfrm>
              <a:off x="3979" y="135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2" name="Line 81"/>
            <p:cNvSpPr>
              <a:spLocks noChangeShapeType="1"/>
            </p:cNvSpPr>
            <p:nvPr/>
          </p:nvSpPr>
          <p:spPr bwMode="auto">
            <a:xfrm>
              <a:off x="4343" y="1328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3" name="Line 82"/>
            <p:cNvSpPr>
              <a:spLocks noChangeShapeType="1"/>
            </p:cNvSpPr>
            <p:nvPr/>
          </p:nvSpPr>
          <p:spPr bwMode="auto">
            <a:xfrm>
              <a:off x="3914" y="162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4" name="AutoShape 83"/>
            <p:cNvSpPr>
              <a:spLocks noChangeArrowheads="1"/>
            </p:cNvSpPr>
            <p:nvPr/>
          </p:nvSpPr>
          <p:spPr bwMode="auto">
            <a:xfrm>
              <a:off x="3467" y="1269"/>
              <a:ext cx="1636" cy="57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C0128">
                <a:alpha val="5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5" name="AutoShape 84"/>
            <p:cNvSpPr>
              <a:spLocks noChangeArrowheads="1"/>
            </p:cNvSpPr>
            <p:nvPr/>
          </p:nvSpPr>
          <p:spPr bwMode="auto">
            <a:xfrm>
              <a:off x="3346" y="1323"/>
              <a:ext cx="403" cy="252"/>
            </a:xfrm>
            <a:prstGeom prst="curvedDownArrow">
              <a:avLst>
                <a:gd name="adj1" fmla="val 31984"/>
                <a:gd name="adj2" fmla="val 63968"/>
                <a:gd name="adj3" fmla="val 33333"/>
              </a:avLst>
            </a:prstGeom>
            <a:solidFill>
              <a:srgbClr val="618FF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78" name="Group 377"/>
          <p:cNvGrpSpPr>
            <a:grpSpLocks/>
          </p:cNvGrpSpPr>
          <p:nvPr/>
        </p:nvGrpSpPr>
        <p:grpSpPr bwMode="auto">
          <a:xfrm>
            <a:off x="1643064" y="2694487"/>
            <a:ext cx="2422773" cy="2988112"/>
            <a:chOff x="1981201" y="1304925"/>
            <a:chExt cx="2422432" cy="2988112"/>
          </a:xfrm>
        </p:grpSpPr>
        <p:sp>
          <p:nvSpPr>
            <p:cNvPr id="16497" name="Text Box 89"/>
            <p:cNvSpPr txBox="1">
              <a:spLocks noChangeArrowheads="1"/>
            </p:cNvSpPr>
            <p:nvPr/>
          </p:nvSpPr>
          <p:spPr bwMode="auto">
            <a:xfrm>
              <a:off x="2444668" y="2845680"/>
              <a:ext cx="8690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>
                  <a:solidFill>
                    <a:schemeClr val="tx1"/>
                  </a:solidFill>
                </a:rPr>
                <a:t>D1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>
                  <a:solidFill>
                    <a:schemeClr val="tx1"/>
                  </a:solidFill>
                </a:rPr>
                <a:t>795 nm</a:t>
              </a:r>
            </a:p>
          </p:txBody>
        </p:sp>
        <p:sp>
          <p:nvSpPr>
            <p:cNvPr id="16498" name="Line 95"/>
            <p:cNvSpPr>
              <a:spLocks noChangeShapeType="1"/>
            </p:cNvSpPr>
            <p:nvPr/>
          </p:nvSpPr>
          <p:spPr bwMode="auto">
            <a:xfrm flipH="1" flipV="1">
              <a:off x="3090087" y="2205748"/>
              <a:ext cx="266038" cy="192578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499" name="Line 99"/>
            <p:cNvSpPr>
              <a:spLocks noChangeShapeType="1"/>
            </p:cNvSpPr>
            <p:nvPr/>
          </p:nvSpPr>
          <p:spPr bwMode="auto">
            <a:xfrm flipH="1">
              <a:off x="3420836" y="1866610"/>
              <a:ext cx="488936" cy="22721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500" name="Line 102"/>
            <p:cNvSpPr>
              <a:spLocks noChangeShapeType="1"/>
            </p:cNvSpPr>
            <p:nvPr/>
          </p:nvSpPr>
          <p:spPr bwMode="auto">
            <a:xfrm>
              <a:off x="2983432" y="4138722"/>
              <a:ext cx="88559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501" name="Line 103"/>
            <p:cNvSpPr>
              <a:spLocks noChangeShapeType="1"/>
            </p:cNvSpPr>
            <p:nvPr/>
          </p:nvSpPr>
          <p:spPr bwMode="auto">
            <a:xfrm>
              <a:off x="2587970" y="2194964"/>
              <a:ext cx="88559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502" name="Line 104"/>
            <p:cNvSpPr>
              <a:spLocks noChangeShapeType="1"/>
            </p:cNvSpPr>
            <p:nvPr/>
          </p:nvSpPr>
          <p:spPr bwMode="auto">
            <a:xfrm>
              <a:off x="3440011" y="1880991"/>
              <a:ext cx="88559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503" name="TextBox 384"/>
            <p:cNvSpPr txBox="1">
              <a:spLocks noChangeArrowheads="1"/>
            </p:cNvSpPr>
            <p:nvPr/>
          </p:nvSpPr>
          <p:spPr bwMode="auto">
            <a:xfrm>
              <a:off x="2369473" y="3954483"/>
              <a:ext cx="699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>
                  <a:solidFill>
                    <a:schemeClr val="tx1"/>
                  </a:solidFill>
                </a:rPr>
                <a:t>5</a:t>
              </a:r>
              <a:r>
                <a:rPr lang="en-US" baseline="30000">
                  <a:solidFill>
                    <a:schemeClr val="tx1"/>
                  </a:solidFill>
                </a:rPr>
                <a:t>2</a:t>
              </a:r>
              <a:r>
                <a:rPr lang="en-US">
                  <a:solidFill>
                    <a:schemeClr val="tx1"/>
                  </a:solidFill>
                </a:rPr>
                <a:t>S</a:t>
              </a:r>
              <a:r>
                <a:rPr lang="en-US" baseline="-25000">
                  <a:solidFill>
                    <a:schemeClr val="tx1"/>
                  </a:solidFill>
                </a:rPr>
                <a:t>1/2</a:t>
              </a:r>
            </a:p>
          </p:txBody>
        </p:sp>
        <p:sp>
          <p:nvSpPr>
            <p:cNvPr id="16504" name="TextBox 385"/>
            <p:cNvSpPr txBox="1">
              <a:spLocks noChangeArrowheads="1"/>
            </p:cNvSpPr>
            <p:nvPr/>
          </p:nvSpPr>
          <p:spPr bwMode="auto">
            <a:xfrm>
              <a:off x="1981201" y="2005931"/>
              <a:ext cx="699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>
                  <a:solidFill>
                    <a:schemeClr val="tx1"/>
                  </a:solidFill>
                </a:rPr>
                <a:t>5</a:t>
              </a:r>
              <a:r>
                <a:rPr lang="en-US" baseline="30000">
                  <a:solidFill>
                    <a:schemeClr val="tx1"/>
                  </a:solidFill>
                </a:rPr>
                <a:t>2</a:t>
              </a:r>
              <a:r>
                <a:rPr lang="en-US">
                  <a:solidFill>
                    <a:schemeClr val="tx1"/>
                  </a:solidFill>
                </a:rPr>
                <a:t>P</a:t>
              </a:r>
              <a:r>
                <a:rPr lang="en-US" baseline="-25000">
                  <a:solidFill>
                    <a:schemeClr val="tx1"/>
                  </a:solidFill>
                </a:rPr>
                <a:t>1/2</a:t>
              </a:r>
            </a:p>
          </p:txBody>
        </p:sp>
        <p:sp>
          <p:nvSpPr>
            <p:cNvPr id="16505" name="TextBox 386"/>
            <p:cNvSpPr txBox="1">
              <a:spLocks noChangeArrowheads="1"/>
            </p:cNvSpPr>
            <p:nvPr/>
          </p:nvSpPr>
          <p:spPr bwMode="auto">
            <a:xfrm>
              <a:off x="2844028" y="1703942"/>
              <a:ext cx="6991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>
                  <a:solidFill>
                    <a:schemeClr val="tx1"/>
                  </a:solidFill>
                </a:rPr>
                <a:t>5</a:t>
              </a:r>
              <a:r>
                <a:rPr lang="en-US" baseline="30000">
                  <a:solidFill>
                    <a:schemeClr val="tx1"/>
                  </a:solidFill>
                </a:rPr>
                <a:t>2</a:t>
              </a:r>
              <a:r>
                <a:rPr lang="en-US">
                  <a:solidFill>
                    <a:schemeClr val="tx1"/>
                  </a:solidFill>
                </a:rPr>
                <a:t>P</a:t>
              </a:r>
              <a:r>
                <a:rPr lang="en-US" baseline="-25000">
                  <a:solidFill>
                    <a:schemeClr val="tx1"/>
                  </a:solidFill>
                </a:rPr>
                <a:t>3/2</a:t>
              </a:r>
            </a:p>
          </p:txBody>
        </p:sp>
        <p:sp>
          <p:nvSpPr>
            <p:cNvPr id="16506" name="Text Box 89"/>
            <p:cNvSpPr txBox="1">
              <a:spLocks noChangeArrowheads="1"/>
            </p:cNvSpPr>
            <p:nvPr/>
          </p:nvSpPr>
          <p:spPr bwMode="auto">
            <a:xfrm>
              <a:off x="3529834" y="2989484"/>
              <a:ext cx="8690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>
                  <a:solidFill>
                    <a:schemeClr val="tx1"/>
                  </a:solidFill>
                </a:rPr>
                <a:t>D2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>
                  <a:solidFill>
                    <a:schemeClr val="tx1"/>
                  </a:solidFill>
                </a:rPr>
                <a:t>780 nm</a:t>
              </a:r>
            </a:p>
          </p:txBody>
        </p:sp>
        <p:sp>
          <p:nvSpPr>
            <p:cNvPr id="16507" name="TextBox 388"/>
            <p:cNvSpPr txBox="1">
              <a:spLocks noChangeArrowheads="1"/>
            </p:cNvSpPr>
            <p:nvPr/>
          </p:nvSpPr>
          <p:spPr bwMode="auto">
            <a:xfrm>
              <a:off x="2241165" y="1304925"/>
              <a:ext cx="2162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 baseline="30000">
                  <a:solidFill>
                    <a:schemeClr val="tx1"/>
                  </a:solidFill>
                </a:rPr>
                <a:t>87</a:t>
              </a:r>
              <a:r>
                <a:rPr lang="en-US" sz="1800">
                  <a:solidFill>
                    <a:schemeClr val="tx1"/>
                  </a:solidFill>
                </a:rPr>
                <a:t>Rb Fine Structure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864101" y="3135813"/>
            <a:ext cx="5000625" cy="2868613"/>
            <a:chOff x="4115924" y="1275526"/>
            <a:chExt cx="4999832" cy="2868614"/>
          </a:xfrm>
        </p:grpSpPr>
        <p:grpSp>
          <p:nvGrpSpPr>
            <p:cNvPr id="16466" name="Group 2"/>
            <p:cNvGrpSpPr>
              <a:grpSpLocks/>
            </p:cNvGrpSpPr>
            <p:nvPr/>
          </p:nvGrpSpPr>
          <p:grpSpPr bwMode="auto">
            <a:xfrm>
              <a:off x="4115924" y="1275526"/>
              <a:ext cx="4999832" cy="2868614"/>
              <a:chOff x="4115924" y="1456501"/>
              <a:chExt cx="4999832" cy="2868614"/>
            </a:xfrm>
          </p:grpSpPr>
          <p:grpSp>
            <p:nvGrpSpPr>
              <p:cNvPr id="16468" name="Group 158"/>
              <p:cNvGrpSpPr>
                <a:grpSpLocks/>
              </p:cNvGrpSpPr>
              <p:nvPr/>
            </p:nvGrpSpPr>
            <p:grpSpPr bwMode="auto">
              <a:xfrm>
                <a:off x="4404520" y="1456501"/>
                <a:ext cx="3673479" cy="2868614"/>
                <a:chOff x="3143" y="883"/>
                <a:chExt cx="2314" cy="1807"/>
              </a:xfrm>
            </p:grpSpPr>
            <p:sp>
              <p:nvSpPr>
                <p:cNvPr id="142" name="Rectangle 34"/>
                <p:cNvSpPr>
                  <a:spLocks noChangeArrowheads="1"/>
                </p:cNvSpPr>
                <p:nvPr/>
              </p:nvSpPr>
              <p:spPr bwMode="auto">
                <a:xfrm>
                  <a:off x="3798" y="1180"/>
                  <a:ext cx="945" cy="733"/>
                </a:xfrm>
                <a:prstGeom prst="rect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43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3732" y="883"/>
                  <a:ext cx="1058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000" kern="0" dirty="0">
                      <a:solidFill>
                        <a:srgbClr val="000000"/>
                      </a:solidFill>
                    </a:rPr>
                    <a:t>Detect on D2</a:t>
                  </a:r>
                </a:p>
              </p:txBody>
            </p:sp>
            <p:sp>
              <p:nvSpPr>
                <p:cNvPr id="144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3143" y="1934"/>
                  <a:ext cx="2314" cy="7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kern="0" dirty="0">
                      <a:solidFill>
                        <a:srgbClr val="000000"/>
                      </a:solidFill>
                    </a:rPr>
                    <a:t>Linearly polarized 780 nm probe beam</a:t>
                  </a:r>
                </a:p>
                <a:p>
                  <a:pPr algn="ctr">
                    <a:defRPr/>
                  </a:pPr>
                  <a:r>
                    <a:rPr lang="en-US" kern="0" dirty="0">
                      <a:solidFill>
                        <a:srgbClr val="000000"/>
                      </a:solidFill>
                    </a:rPr>
                    <a:t>Oriented spins rotate the polarization</a:t>
                  </a:r>
                </a:p>
              </p:txBody>
            </p:sp>
            <p:sp>
              <p:nvSpPr>
                <p:cNvPr id="145" name="Line 63"/>
                <p:cNvSpPr>
                  <a:spLocks noChangeShapeType="1"/>
                </p:cNvSpPr>
                <p:nvPr/>
              </p:nvSpPr>
              <p:spPr bwMode="auto">
                <a:xfrm>
                  <a:off x="3883" y="1260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46" name="Line 64"/>
                <p:cNvSpPr>
                  <a:spLocks noChangeShapeType="1"/>
                </p:cNvSpPr>
                <p:nvPr/>
              </p:nvSpPr>
              <p:spPr bwMode="auto">
                <a:xfrm>
                  <a:off x="4097" y="1256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47" name="Line 65"/>
                <p:cNvSpPr>
                  <a:spLocks noChangeShapeType="1"/>
                </p:cNvSpPr>
                <p:nvPr/>
              </p:nvSpPr>
              <p:spPr bwMode="auto">
                <a:xfrm>
                  <a:off x="4137" y="1407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48" name="Line 66"/>
                <p:cNvSpPr>
                  <a:spLocks noChangeShapeType="1"/>
                </p:cNvSpPr>
                <p:nvPr/>
              </p:nvSpPr>
              <p:spPr bwMode="auto">
                <a:xfrm>
                  <a:off x="4171" y="1548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49" name="Line 67"/>
                <p:cNvSpPr>
                  <a:spLocks noChangeShapeType="1"/>
                </p:cNvSpPr>
                <p:nvPr/>
              </p:nvSpPr>
              <p:spPr bwMode="auto">
                <a:xfrm>
                  <a:off x="4536" y="1622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0" name="Line 68"/>
                <p:cNvSpPr>
                  <a:spLocks noChangeShapeType="1"/>
                </p:cNvSpPr>
                <p:nvPr/>
              </p:nvSpPr>
              <p:spPr bwMode="auto">
                <a:xfrm>
                  <a:off x="4352" y="1662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1" name="Line 69"/>
                <p:cNvSpPr>
                  <a:spLocks noChangeShapeType="1"/>
                </p:cNvSpPr>
                <p:nvPr/>
              </p:nvSpPr>
              <p:spPr bwMode="auto">
                <a:xfrm>
                  <a:off x="4459" y="1836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2" name="Line 70"/>
                <p:cNvSpPr>
                  <a:spLocks noChangeShapeType="1"/>
                </p:cNvSpPr>
                <p:nvPr/>
              </p:nvSpPr>
              <p:spPr bwMode="auto">
                <a:xfrm>
                  <a:off x="4568" y="1285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3" name="Line 71"/>
                <p:cNvSpPr>
                  <a:spLocks noChangeShapeType="1"/>
                </p:cNvSpPr>
                <p:nvPr/>
              </p:nvSpPr>
              <p:spPr bwMode="auto">
                <a:xfrm>
                  <a:off x="4305" y="1744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4" name="Line 72"/>
                <p:cNvSpPr>
                  <a:spLocks noChangeShapeType="1"/>
                </p:cNvSpPr>
                <p:nvPr/>
              </p:nvSpPr>
              <p:spPr bwMode="auto">
                <a:xfrm>
                  <a:off x="4514" y="1460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5" name="Line 73"/>
                <p:cNvSpPr>
                  <a:spLocks noChangeShapeType="1"/>
                </p:cNvSpPr>
                <p:nvPr/>
              </p:nvSpPr>
              <p:spPr bwMode="auto">
                <a:xfrm>
                  <a:off x="4336" y="1534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6" name="Line 74"/>
                <p:cNvSpPr>
                  <a:spLocks noChangeShapeType="1"/>
                </p:cNvSpPr>
                <p:nvPr/>
              </p:nvSpPr>
              <p:spPr bwMode="auto">
                <a:xfrm>
                  <a:off x="4577" y="1736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7" name="Line 75"/>
                <p:cNvSpPr>
                  <a:spLocks noChangeShapeType="1"/>
                </p:cNvSpPr>
                <p:nvPr/>
              </p:nvSpPr>
              <p:spPr bwMode="auto">
                <a:xfrm>
                  <a:off x="3835" y="1435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8" name="Line 76"/>
                <p:cNvSpPr>
                  <a:spLocks noChangeShapeType="1"/>
                </p:cNvSpPr>
                <p:nvPr/>
              </p:nvSpPr>
              <p:spPr bwMode="auto">
                <a:xfrm>
                  <a:off x="3961" y="1531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9" name="Line 77"/>
                <p:cNvSpPr>
                  <a:spLocks noChangeShapeType="1"/>
                </p:cNvSpPr>
                <p:nvPr/>
              </p:nvSpPr>
              <p:spPr bwMode="auto">
                <a:xfrm>
                  <a:off x="4094" y="1683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0" name="Line 78"/>
                <p:cNvSpPr>
                  <a:spLocks noChangeShapeType="1"/>
                </p:cNvSpPr>
                <p:nvPr/>
              </p:nvSpPr>
              <p:spPr bwMode="auto">
                <a:xfrm>
                  <a:off x="3888" y="1762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1" name="Line 79"/>
                <p:cNvSpPr>
                  <a:spLocks noChangeShapeType="1"/>
                </p:cNvSpPr>
                <p:nvPr/>
              </p:nvSpPr>
              <p:spPr bwMode="auto">
                <a:xfrm>
                  <a:off x="4124" y="1819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2" name="Line 80"/>
                <p:cNvSpPr>
                  <a:spLocks noChangeShapeType="1"/>
                </p:cNvSpPr>
                <p:nvPr/>
              </p:nvSpPr>
              <p:spPr bwMode="auto">
                <a:xfrm>
                  <a:off x="3979" y="1356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3" name="Line 81"/>
                <p:cNvSpPr>
                  <a:spLocks noChangeShapeType="1"/>
                </p:cNvSpPr>
                <p:nvPr/>
              </p:nvSpPr>
              <p:spPr bwMode="auto">
                <a:xfrm>
                  <a:off x="4343" y="1328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4" name="Line 82"/>
                <p:cNvSpPr>
                  <a:spLocks noChangeShapeType="1"/>
                </p:cNvSpPr>
                <p:nvPr/>
              </p:nvSpPr>
              <p:spPr bwMode="auto">
                <a:xfrm>
                  <a:off x="3914" y="1626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5" name="AutoShape 83"/>
                <p:cNvSpPr>
                  <a:spLocks noChangeArrowheads="1"/>
                </p:cNvSpPr>
                <p:nvPr/>
              </p:nvSpPr>
              <p:spPr bwMode="auto">
                <a:xfrm>
                  <a:off x="3249" y="1269"/>
                  <a:ext cx="2131" cy="576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C0128">
                    <a:alpha val="50000"/>
                  </a:srgb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67" name="AutoShape 150"/>
              <p:cNvSpPr>
                <a:spLocks noChangeArrowheads="1"/>
              </p:cNvSpPr>
              <p:nvPr/>
            </p:nvSpPr>
            <p:spPr bwMode="auto">
              <a:xfrm rot="5400000">
                <a:off x="6069796" y="836058"/>
                <a:ext cx="390525" cy="3380839"/>
              </a:xfrm>
              <a:prstGeom prst="upArrow">
                <a:avLst>
                  <a:gd name="adj1" fmla="val 50000"/>
                  <a:gd name="adj2" fmla="val 113110"/>
                </a:avLst>
              </a:prstGeom>
              <a:solidFill>
                <a:srgbClr val="990033">
                  <a:alpha val="75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9" name="AutoShape 151"/>
              <p:cNvSpPr>
                <a:spLocks noChangeArrowheads="1"/>
              </p:cNvSpPr>
              <p:nvPr/>
            </p:nvSpPr>
            <p:spPr bwMode="auto">
              <a:xfrm>
                <a:off x="4385756" y="2329626"/>
                <a:ext cx="133329" cy="433388"/>
              </a:xfrm>
              <a:prstGeom prst="upDownArrow">
                <a:avLst>
                  <a:gd name="adj1" fmla="val 50000"/>
                  <a:gd name="adj2" fmla="val 45238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0" name="Text Box 152"/>
              <p:cNvSpPr txBox="1">
                <a:spLocks noChangeArrowheads="1"/>
              </p:cNvSpPr>
              <p:nvPr/>
            </p:nvSpPr>
            <p:spPr bwMode="auto">
              <a:xfrm>
                <a:off x="4115924" y="2664590"/>
                <a:ext cx="1331702" cy="522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</a:rPr>
                  <a:t>Input polarization</a:t>
                </a:r>
              </a:p>
            </p:txBody>
          </p:sp>
          <p:sp>
            <p:nvSpPr>
              <p:cNvPr id="173" name="Text Box 154"/>
              <p:cNvSpPr txBox="1">
                <a:spLocks noChangeArrowheads="1"/>
              </p:cNvSpPr>
              <p:nvPr/>
            </p:nvSpPr>
            <p:spPr bwMode="auto">
              <a:xfrm>
                <a:off x="7784055" y="2639190"/>
                <a:ext cx="1331701" cy="522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</a:rPr>
                  <a:t>Output polarization</a:t>
                </a:r>
              </a:p>
            </p:txBody>
          </p:sp>
        </p:grpSp>
        <p:sp>
          <p:nvSpPr>
            <p:cNvPr id="212" name="AutoShape 151"/>
            <p:cNvSpPr>
              <a:spLocks noChangeArrowheads="1"/>
            </p:cNvSpPr>
            <p:nvPr/>
          </p:nvSpPr>
          <p:spPr bwMode="auto">
            <a:xfrm rot="-1800000">
              <a:off x="7995159" y="2097851"/>
              <a:ext cx="133329" cy="433388"/>
            </a:xfrm>
            <a:prstGeom prst="upDownArrow">
              <a:avLst>
                <a:gd name="adj1" fmla="val 50000"/>
                <a:gd name="adj2" fmla="val 4523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391" name="Rectangle 109"/>
          <p:cNvSpPr>
            <a:spLocks noChangeArrowheads="1"/>
          </p:cNvSpPr>
          <p:nvPr/>
        </p:nvSpPr>
        <p:spPr bwMode="auto">
          <a:xfrm>
            <a:off x="1781175" y="1449616"/>
            <a:ext cx="86296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171450">
              <a:lnSpc>
                <a:spcPct val="80000"/>
              </a:lnSpc>
              <a:spcBef>
                <a:spcPct val="20000"/>
              </a:spcBef>
            </a:pPr>
            <a:r>
              <a:rPr lang="en-US" sz="2400" dirty="0"/>
              <a:t>Two optical resonances in Rubidium (fine structure)</a:t>
            </a:r>
          </a:p>
          <a:p>
            <a:pPr marL="971550" lvl="1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Use D1 for optical pumping and D2 for probing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1400" dirty="0"/>
              <a:t>	  Based on: V. Shah and M. V. </a:t>
            </a:r>
            <a:r>
              <a:rPr lang="en-US" sz="1400" dirty="0" err="1"/>
              <a:t>Romalis</a:t>
            </a:r>
            <a:r>
              <a:rPr lang="en-US" sz="1400" dirty="0"/>
              <a:t>, PRA 80, 013416 (2009)</a:t>
            </a:r>
          </a:p>
        </p:txBody>
      </p:sp>
      <p:sp>
        <p:nvSpPr>
          <p:cNvPr id="16392" name="Rectangle 2"/>
          <p:cNvSpPr>
            <a:spLocks noChangeArrowheads="1"/>
          </p:cNvSpPr>
          <p:nvPr/>
        </p:nvSpPr>
        <p:spPr bwMode="auto">
          <a:xfrm>
            <a:off x="1393825" y="885825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 algn="ctr"/>
            <a:endParaRPr lang="en-US" sz="3600"/>
          </a:p>
        </p:txBody>
      </p:sp>
      <p:grpSp>
        <p:nvGrpSpPr>
          <p:cNvPr id="490" name="Group 489"/>
          <p:cNvGrpSpPr>
            <a:grpSpLocks/>
          </p:cNvGrpSpPr>
          <p:nvPr/>
        </p:nvGrpSpPr>
        <p:grpSpPr bwMode="auto">
          <a:xfrm>
            <a:off x="4440239" y="2983413"/>
            <a:ext cx="5818187" cy="2554445"/>
            <a:chOff x="3135644" y="4029553"/>
            <a:chExt cx="5818187" cy="2555284"/>
          </a:xfrm>
        </p:grpSpPr>
        <p:grpSp>
          <p:nvGrpSpPr>
            <p:cNvPr id="16431" name="Group 490"/>
            <p:cNvGrpSpPr>
              <a:grpSpLocks/>
            </p:cNvGrpSpPr>
            <p:nvPr/>
          </p:nvGrpSpPr>
          <p:grpSpPr bwMode="auto">
            <a:xfrm>
              <a:off x="3233801" y="4181025"/>
              <a:ext cx="5720030" cy="1636713"/>
              <a:chOff x="3794916" y="1454913"/>
              <a:chExt cx="5720030" cy="1636713"/>
            </a:xfrm>
          </p:grpSpPr>
          <p:grpSp>
            <p:nvGrpSpPr>
              <p:cNvPr id="16439" name="Group 158"/>
              <p:cNvGrpSpPr>
                <a:grpSpLocks/>
              </p:cNvGrpSpPr>
              <p:nvPr/>
            </p:nvGrpSpPr>
            <p:grpSpPr bwMode="auto">
              <a:xfrm>
                <a:off x="3794916" y="1454913"/>
                <a:ext cx="4235454" cy="1636713"/>
                <a:chOff x="2759" y="882"/>
                <a:chExt cx="2668" cy="1031"/>
              </a:xfrm>
            </p:grpSpPr>
            <p:sp>
              <p:nvSpPr>
                <p:cNvPr id="502" name="Rectangle 34"/>
                <p:cNvSpPr>
                  <a:spLocks noChangeArrowheads="1"/>
                </p:cNvSpPr>
                <p:nvPr/>
              </p:nvSpPr>
              <p:spPr bwMode="auto">
                <a:xfrm>
                  <a:off x="3798" y="1180"/>
                  <a:ext cx="945" cy="733"/>
                </a:xfrm>
                <a:prstGeom prst="rect">
                  <a:avLst/>
                </a:prstGeom>
                <a:noFill/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03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3290" y="882"/>
                  <a:ext cx="2137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000" kern="0" dirty="0">
                      <a:solidFill>
                        <a:srgbClr val="000000"/>
                      </a:solidFill>
                    </a:rPr>
                    <a:t>Dichroic optical components</a:t>
                  </a:r>
                </a:p>
              </p:txBody>
            </p:sp>
            <p:sp>
              <p:nvSpPr>
                <p:cNvPr id="504" name="Line 63"/>
                <p:cNvSpPr>
                  <a:spLocks noChangeShapeType="1"/>
                </p:cNvSpPr>
                <p:nvPr/>
              </p:nvSpPr>
              <p:spPr bwMode="auto">
                <a:xfrm>
                  <a:off x="3883" y="1260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05" name="Line 64"/>
                <p:cNvSpPr>
                  <a:spLocks noChangeShapeType="1"/>
                </p:cNvSpPr>
                <p:nvPr/>
              </p:nvSpPr>
              <p:spPr bwMode="auto">
                <a:xfrm>
                  <a:off x="4097" y="1256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06" name="Line 65"/>
                <p:cNvSpPr>
                  <a:spLocks noChangeShapeType="1"/>
                </p:cNvSpPr>
                <p:nvPr/>
              </p:nvSpPr>
              <p:spPr bwMode="auto">
                <a:xfrm>
                  <a:off x="4137" y="1407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07" name="Line 66"/>
                <p:cNvSpPr>
                  <a:spLocks noChangeShapeType="1"/>
                </p:cNvSpPr>
                <p:nvPr/>
              </p:nvSpPr>
              <p:spPr bwMode="auto">
                <a:xfrm>
                  <a:off x="4171" y="1548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08" name="Line 67"/>
                <p:cNvSpPr>
                  <a:spLocks noChangeShapeType="1"/>
                </p:cNvSpPr>
                <p:nvPr/>
              </p:nvSpPr>
              <p:spPr bwMode="auto">
                <a:xfrm>
                  <a:off x="4536" y="1622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09" name="Line 68"/>
                <p:cNvSpPr>
                  <a:spLocks noChangeShapeType="1"/>
                </p:cNvSpPr>
                <p:nvPr/>
              </p:nvSpPr>
              <p:spPr bwMode="auto">
                <a:xfrm>
                  <a:off x="4352" y="1662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0" name="Line 69"/>
                <p:cNvSpPr>
                  <a:spLocks noChangeShapeType="1"/>
                </p:cNvSpPr>
                <p:nvPr/>
              </p:nvSpPr>
              <p:spPr bwMode="auto">
                <a:xfrm>
                  <a:off x="4459" y="1836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1" name="Line 70"/>
                <p:cNvSpPr>
                  <a:spLocks noChangeShapeType="1"/>
                </p:cNvSpPr>
                <p:nvPr/>
              </p:nvSpPr>
              <p:spPr bwMode="auto">
                <a:xfrm>
                  <a:off x="4568" y="1285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2" name="Line 71"/>
                <p:cNvSpPr>
                  <a:spLocks noChangeShapeType="1"/>
                </p:cNvSpPr>
                <p:nvPr/>
              </p:nvSpPr>
              <p:spPr bwMode="auto">
                <a:xfrm>
                  <a:off x="4305" y="1744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3" name="Line 72"/>
                <p:cNvSpPr>
                  <a:spLocks noChangeShapeType="1"/>
                </p:cNvSpPr>
                <p:nvPr/>
              </p:nvSpPr>
              <p:spPr bwMode="auto">
                <a:xfrm>
                  <a:off x="4514" y="1460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4" name="Line 73"/>
                <p:cNvSpPr>
                  <a:spLocks noChangeShapeType="1"/>
                </p:cNvSpPr>
                <p:nvPr/>
              </p:nvSpPr>
              <p:spPr bwMode="auto">
                <a:xfrm>
                  <a:off x="4336" y="1534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5" name="Line 74"/>
                <p:cNvSpPr>
                  <a:spLocks noChangeShapeType="1"/>
                </p:cNvSpPr>
                <p:nvPr/>
              </p:nvSpPr>
              <p:spPr bwMode="auto">
                <a:xfrm>
                  <a:off x="4577" y="1736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6" name="Line 75"/>
                <p:cNvSpPr>
                  <a:spLocks noChangeShapeType="1"/>
                </p:cNvSpPr>
                <p:nvPr/>
              </p:nvSpPr>
              <p:spPr bwMode="auto">
                <a:xfrm>
                  <a:off x="3835" y="1435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7" name="Line 76"/>
                <p:cNvSpPr>
                  <a:spLocks noChangeShapeType="1"/>
                </p:cNvSpPr>
                <p:nvPr/>
              </p:nvSpPr>
              <p:spPr bwMode="auto">
                <a:xfrm>
                  <a:off x="3961" y="1531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8" name="Line 77"/>
                <p:cNvSpPr>
                  <a:spLocks noChangeShapeType="1"/>
                </p:cNvSpPr>
                <p:nvPr/>
              </p:nvSpPr>
              <p:spPr bwMode="auto">
                <a:xfrm>
                  <a:off x="4094" y="1683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9" name="Line 78"/>
                <p:cNvSpPr>
                  <a:spLocks noChangeShapeType="1"/>
                </p:cNvSpPr>
                <p:nvPr/>
              </p:nvSpPr>
              <p:spPr bwMode="auto">
                <a:xfrm>
                  <a:off x="3888" y="1762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0" name="Line 79"/>
                <p:cNvSpPr>
                  <a:spLocks noChangeShapeType="1"/>
                </p:cNvSpPr>
                <p:nvPr/>
              </p:nvSpPr>
              <p:spPr bwMode="auto">
                <a:xfrm>
                  <a:off x="4124" y="1819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1" name="Line 80"/>
                <p:cNvSpPr>
                  <a:spLocks noChangeShapeType="1"/>
                </p:cNvSpPr>
                <p:nvPr/>
              </p:nvSpPr>
              <p:spPr bwMode="auto">
                <a:xfrm>
                  <a:off x="3979" y="1356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2" name="Line 81"/>
                <p:cNvSpPr>
                  <a:spLocks noChangeShapeType="1"/>
                </p:cNvSpPr>
                <p:nvPr/>
              </p:nvSpPr>
              <p:spPr bwMode="auto">
                <a:xfrm>
                  <a:off x="4343" y="1328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3" name="Line 82"/>
                <p:cNvSpPr>
                  <a:spLocks noChangeShapeType="1"/>
                </p:cNvSpPr>
                <p:nvPr/>
              </p:nvSpPr>
              <p:spPr bwMode="auto">
                <a:xfrm>
                  <a:off x="3914" y="1626"/>
                  <a:ext cx="129" cy="0"/>
                </a:xfrm>
                <a:prstGeom prst="line">
                  <a:avLst/>
                </a:prstGeom>
                <a:noFill/>
                <a:ln w="19050">
                  <a:solidFill>
                    <a:srgbClr val="618FFD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4" name="AutoShape 83"/>
                <p:cNvSpPr>
                  <a:spLocks noChangeArrowheads="1"/>
                </p:cNvSpPr>
                <p:nvPr/>
              </p:nvSpPr>
              <p:spPr bwMode="auto">
                <a:xfrm>
                  <a:off x="2759" y="1269"/>
                  <a:ext cx="2344" cy="576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C0128">
                    <a:alpha val="50000"/>
                  </a:srgb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5" name="AutoShape 84"/>
                <p:cNvSpPr>
                  <a:spLocks noChangeArrowheads="1"/>
                </p:cNvSpPr>
                <p:nvPr/>
              </p:nvSpPr>
              <p:spPr bwMode="auto">
                <a:xfrm>
                  <a:off x="3346" y="1323"/>
                  <a:ext cx="403" cy="252"/>
                </a:xfrm>
                <a:prstGeom prst="curvedDownArrow">
                  <a:avLst>
                    <a:gd name="adj1" fmla="val 31984"/>
                    <a:gd name="adj2" fmla="val 63968"/>
                    <a:gd name="adj3" fmla="val 33333"/>
                  </a:avLst>
                </a:prstGeom>
                <a:solidFill>
                  <a:srgbClr val="618FFD">
                    <a:alpha val="50000"/>
                  </a:srgb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500" name="AutoShape 150"/>
              <p:cNvSpPr>
                <a:spLocks noChangeArrowheads="1"/>
              </p:cNvSpPr>
              <p:nvPr/>
            </p:nvSpPr>
            <p:spPr bwMode="auto">
              <a:xfrm rot="5400000">
                <a:off x="5849345" y="276730"/>
                <a:ext cx="390653" cy="4498975"/>
              </a:xfrm>
              <a:prstGeom prst="upArrow">
                <a:avLst>
                  <a:gd name="adj1" fmla="val 50000"/>
                  <a:gd name="adj2" fmla="val 113110"/>
                </a:avLst>
              </a:prstGeom>
              <a:solidFill>
                <a:srgbClr val="990033">
                  <a:alpha val="75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1" name="Text Box 154"/>
              <p:cNvSpPr txBox="1">
                <a:spLocks noChangeArrowheads="1"/>
              </p:cNvSpPr>
              <p:nvPr/>
            </p:nvSpPr>
            <p:spPr bwMode="auto">
              <a:xfrm>
                <a:off x="8070321" y="2372180"/>
                <a:ext cx="1444625" cy="308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</a:rPr>
                  <a:t>To analyzer</a:t>
                </a:r>
              </a:p>
            </p:txBody>
          </p:sp>
        </p:grpSp>
        <p:sp>
          <p:nvSpPr>
            <p:cNvPr id="16432" name="Rectangle 105"/>
            <p:cNvSpPr>
              <a:spLocks noChangeArrowheads="1"/>
            </p:cNvSpPr>
            <p:nvPr/>
          </p:nvSpPr>
          <p:spPr bwMode="auto">
            <a:xfrm>
              <a:off x="3598864" y="4537075"/>
              <a:ext cx="150350" cy="1517650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SzPct val="100000"/>
                <a:buFontTx/>
                <a:buChar char="•"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16433" name="Text Box 106"/>
            <p:cNvSpPr txBox="1">
              <a:spLocks noChangeArrowheads="1"/>
            </p:cNvSpPr>
            <p:nvPr/>
          </p:nvSpPr>
          <p:spPr bwMode="auto">
            <a:xfrm>
              <a:off x="3288056" y="6107113"/>
              <a:ext cx="750204" cy="477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>
                <a:buSzPct val="100000"/>
                <a:buFontTx/>
                <a:buNone/>
              </a:pPr>
              <a:r>
                <a:rPr lang="en-US" sz="1400" dirty="0">
                  <a:solidFill>
                    <a:schemeClr val="tx1"/>
                  </a:solidFill>
                </a:rPr>
                <a:t>D1 </a:t>
              </a:r>
              <a:r>
                <a:rPr lang="el-GR" sz="1400" dirty="0">
                  <a:solidFill>
                    <a:schemeClr val="tx1"/>
                  </a:solidFill>
                </a:rPr>
                <a:t>λ</a:t>
              </a:r>
              <a:r>
                <a:rPr lang="en-US" sz="1400" dirty="0">
                  <a:solidFill>
                    <a:schemeClr val="tx1"/>
                  </a:solidFill>
                </a:rPr>
                <a:t>/4 </a:t>
              </a:r>
            </a:p>
            <a:p>
              <a:pPr algn="l" eaLnBrk="1" hangingPunct="1">
                <a:buSzPct val="100000"/>
                <a:buFontTx/>
                <a:buNone/>
              </a:pPr>
              <a:r>
                <a:rPr lang="en-US" sz="1400" dirty="0">
                  <a:solidFill>
                    <a:schemeClr val="tx1"/>
                  </a:solidFill>
                </a:rPr>
                <a:t>D2 </a:t>
              </a:r>
              <a:r>
                <a:rPr lang="el-GR" sz="1400" dirty="0">
                  <a:solidFill>
                    <a:schemeClr val="tx1"/>
                  </a:solidFill>
                </a:rPr>
                <a:t>λ</a:t>
              </a:r>
              <a:r>
                <a:rPr lang="en-US" sz="1400" dirty="0">
                  <a:solidFill>
                    <a:schemeClr val="tx1"/>
                  </a:solidFill>
                </a:rPr>
                <a:t>/2</a:t>
              </a:r>
            </a:p>
          </p:txBody>
        </p:sp>
        <p:sp>
          <p:nvSpPr>
            <p:cNvPr id="16434" name="Text Box 106"/>
            <p:cNvSpPr txBox="1">
              <a:spLocks noChangeArrowheads="1"/>
            </p:cNvSpPr>
            <p:nvPr/>
          </p:nvSpPr>
          <p:spPr bwMode="auto">
            <a:xfrm>
              <a:off x="3135644" y="4029553"/>
              <a:ext cx="1022458" cy="477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>
                <a:buSzPct val="100000"/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Multiorder</a:t>
              </a:r>
            </a:p>
            <a:p>
              <a:pPr algn="l" eaLnBrk="1" hangingPunct="1">
                <a:buSzPct val="100000"/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Waveplate</a:t>
              </a:r>
            </a:p>
          </p:txBody>
        </p:sp>
        <p:sp>
          <p:nvSpPr>
            <p:cNvPr id="16435" name="Rectangle 105"/>
            <p:cNvSpPr>
              <a:spLocks noChangeArrowheads="1"/>
            </p:cNvSpPr>
            <p:nvPr/>
          </p:nvSpPr>
          <p:spPr bwMode="auto">
            <a:xfrm>
              <a:off x="6944521" y="4537075"/>
              <a:ext cx="150350" cy="1517650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SzPct val="100000"/>
                <a:buFontTx/>
                <a:buChar char="•"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16436" name="Text Box 106"/>
            <p:cNvSpPr txBox="1">
              <a:spLocks noChangeArrowheads="1"/>
            </p:cNvSpPr>
            <p:nvPr/>
          </p:nvSpPr>
          <p:spPr bwMode="auto">
            <a:xfrm>
              <a:off x="6386063" y="6107113"/>
              <a:ext cx="1346521" cy="477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>
                <a:buSzPct val="100000"/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780 nm </a:t>
              </a:r>
            </a:p>
            <a:p>
              <a:pPr eaLnBrk="1" hangingPunct="1">
                <a:buSzPct val="100000"/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bandpass filter</a:t>
              </a:r>
            </a:p>
          </p:txBody>
        </p:sp>
        <p:sp>
          <p:nvSpPr>
            <p:cNvPr id="497" name="AutoShape 151"/>
            <p:cNvSpPr>
              <a:spLocks noChangeArrowheads="1"/>
            </p:cNvSpPr>
            <p:nvPr/>
          </p:nvSpPr>
          <p:spPr bwMode="auto">
            <a:xfrm>
              <a:off x="3843669" y="5025243"/>
              <a:ext cx="133350" cy="433529"/>
            </a:xfrm>
            <a:prstGeom prst="upDownArrow">
              <a:avLst>
                <a:gd name="adj1" fmla="val 50000"/>
                <a:gd name="adj2" fmla="val 4523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8" name="AutoShape 151"/>
            <p:cNvSpPr>
              <a:spLocks noChangeArrowheads="1"/>
            </p:cNvSpPr>
            <p:nvPr/>
          </p:nvSpPr>
          <p:spPr bwMode="auto">
            <a:xfrm rot="-1800000">
              <a:off x="6528131" y="5036359"/>
              <a:ext cx="133350" cy="433530"/>
            </a:xfrm>
            <a:prstGeom prst="upDownArrow">
              <a:avLst>
                <a:gd name="adj1" fmla="val 50000"/>
                <a:gd name="adj2" fmla="val 4523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26" name="Group 525"/>
          <p:cNvGrpSpPr>
            <a:grpSpLocks/>
          </p:cNvGrpSpPr>
          <p:nvPr/>
        </p:nvGrpSpPr>
        <p:grpSpPr bwMode="auto">
          <a:xfrm>
            <a:off x="4241801" y="2800852"/>
            <a:ext cx="6010275" cy="2734929"/>
            <a:chOff x="2290316" y="4130495"/>
            <a:chExt cx="6010541" cy="2735109"/>
          </a:xfrm>
        </p:grpSpPr>
        <p:grpSp>
          <p:nvGrpSpPr>
            <p:cNvPr id="16395" name="Group 526"/>
            <p:cNvGrpSpPr>
              <a:grpSpLocks/>
            </p:cNvGrpSpPr>
            <p:nvPr/>
          </p:nvGrpSpPr>
          <p:grpSpPr bwMode="auto">
            <a:xfrm>
              <a:off x="4240561" y="4935759"/>
              <a:ext cx="1500187" cy="1163637"/>
              <a:chOff x="2274888" y="4529138"/>
              <a:chExt cx="1500187" cy="1163637"/>
            </a:xfrm>
          </p:grpSpPr>
          <p:sp>
            <p:nvSpPr>
              <p:cNvPr id="542" name="Rectangle 88"/>
              <p:cNvSpPr>
                <a:spLocks noChangeArrowheads="1"/>
              </p:cNvSpPr>
              <p:nvPr/>
            </p:nvSpPr>
            <p:spPr bwMode="auto">
              <a:xfrm>
                <a:off x="2274179" y="4528789"/>
                <a:ext cx="1500254" cy="1163715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3" name="Line 91"/>
              <p:cNvSpPr>
                <a:spLocks noChangeShapeType="1"/>
              </p:cNvSpPr>
              <p:nvPr/>
            </p:nvSpPr>
            <p:spPr bwMode="auto">
              <a:xfrm rot="20910093">
                <a:off x="2347207" y="4681199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4" name="Line 92"/>
              <p:cNvSpPr>
                <a:spLocks noChangeShapeType="1"/>
              </p:cNvSpPr>
              <p:nvPr/>
            </p:nvSpPr>
            <p:spPr bwMode="auto">
              <a:xfrm rot="20910093">
                <a:off x="2659959" y="4692313"/>
                <a:ext cx="204796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5" name="Line 93"/>
              <p:cNvSpPr>
                <a:spLocks noChangeShapeType="1"/>
              </p:cNvSpPr>
              <p:nvPr/>
            </p:nvSpPr>
            <p:spPr bwMode="auto">
              <a:xfrm rot="20910093">
                <a:off x="2769501" y="4914578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6" name="Line 94"/>
              <p:cNvSpPr>
                <a:spLocks noChangeShapeType="1"/>
              </p:cNvSpPr>
              <p:nvPr/>
            </p:nvSpPr>
            <p:spPr bwMode="auto">
              <a:xfrm rot="20910093">
                <a:off x="2867930" y="5122553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7" name="Line 95"/>
              <p:cNvSpPr>
                <a:spLocks noChangeShapeType="1"/>
              </p:cNvSpPr>
              <p:nvPr/>
            </p:nvSpPr>
            <p:spPr bwMode="auto">
              <a:xfrm rot="20910093">
                <a:off x="3458506" y="5122553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8" name="Line 96"/>
              <p:cNvSpPr>
                <a:spLocks noChangeShapeType="1"/>
              </p:cNvSpPr>
              <p:nvPr/>
            </p:nvSpPr>
            <p:spPr bwMode="auto">
              <a:xfrm rot="20910093">
                <a:off x="3185444" y="5243211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9" name="Line 97"/>
              <p:cNvSpPr>
                <a:spLocks noChangeShapeType="1"/>
              </p:cNvSpPr>
              <p:nvPr/>
            </p:nvSpPr>
            <p:spPr bwMode="auto">
              <a:xfrm rot="20910093">
                <a:off x="3358490" y="5575021"/>
                <a:ext cx="204796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0" name="Line 98"/>
              <p:cNvSpPr>
                <a:spLocks noChangeShapeType="1"/>
              </p:cNvSpPr>
              <p:nvPr/>
            </p:nvSpPr>
            <p:spPr bwMode="auto">
              <a:xfrm rot="20910093">
                <a:off x="3429930" y="4655797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1" name="Line 99"/>
              <p:cNvSpPr>
                <a:spLocks noChangeShapeType="1"/>
              </p:cNvSpPr>
              <p:nvPr/>
            </p:nvSpPr>
            <p:spPr bwMode="auto">
              <a:xfrm rot="20910093">
                <a:off x="3137817" y="5386096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2" name="Line 100"/>
              <p:cNvSpPr>
                <a:spLocks noChangeShapeType="1"/>
              </p:cNvSpPr>
              <p:nvPr/>
            </p:nvSpPr>
            <p:spPr bwMode="auto">
              <a:xfrm rot="20910093">
                <a:off x="3372777" y="4878062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3" name="Line 101"/>
              <p:cNvSpPr>
                <a:spLocks noChangeShapeType="1"/>
              </p:cNvSpPr>
              <p:nvPr/>
            </p:nvSpPr>
            <p:spPr bwMode="auto">
              <a:xfrm rot="20910093">
                <a:off x="3118766" y="5049523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4" name="Line 102"/>
              <p:cNvSpPr>
                <a:spLocks noChangeShapeType="1"/>
              </p:cNvSpPr>
              <p:nvPr/>
            </p:nvSpPr>
            <p:spPr bwMode="auto">
              <a:xfrm rot="20910093">
                <a:off x="3510896" y="5382920"/>
                <a:ext cx="204796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5" name="Line 103"/>
              <p:cNvSpPr>
                <a:spLocks noChangeShapeType="1"/>
              </p:cNvSpPr>
              <p:nvPr/>
            </p:nvSpPr>
            <p:spPr bwMode="auto">
              <a:xfrm rot="20910093">
                <a:off x="2309106" y="5054287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6" name="Line 104"/>
              <p:cNvSpPr>
                <a:spLocks noChangeShapeType="1"/>
              </p:cNvSpPr>
              <p:nvPr/>
            </p:nvSpPr>
            <p:spPr bwMode="auto">
              <a:xfrm rot="20910093">
                <a:off x="2534540" y="5163831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7" name="Line 105"/>
              <p:cNvSpPr>
                <a:spLocks noChangeShapeType="1"/>
              </p:cNvSpPr>
              <p:nvPr/>
            </p:nvSpPr>
            <p:spPr bwMode="auto">
              <a:xfrm rot="20910093">
                <a:off x="2790140" y="5357519"/>
                <a:ext cx="204796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8" name="Line 106"/>
              <p:cNvSpPr>
                <a:spLocks noChangeShapeType="1"/>
              </p:cNvSpPr>
              <p:nvPr/>
            </p:nvSpPr>
            <p:spPr bwMode="auto">
              <a:xfrm rot="20910093">
                <a:off x="2428174" y="5565496"/>
                <a:ext cx="204796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9" name="Line 107"/>
              <p:cNvSpPr>
                <a:spLocks noChangeShapeType="1"/>
              </p:cNvSpPr>
              <p:nvPr/>
            </p:nvSpPr>
            <p:spPr bwMode="auto">
              <a:xfrm rot="20910093">
                <a:off x="2880631" y="5559145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60" name="Line 108"/>
              <p:cNvSpPr>
                <a:spLocks noChangeShapeType="1"/>
              </p:cNvSpPr>
              <p:nvPr/>
            </p:nvSpPr>
            <p:spPr bwMode="auto">
              <a:xfrm rot="20910093">
                <a:off x="2507552" y="4886001"/>
                <a:ext cx="204796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61" name="Line 109"/>
              <p:cNvSpPr>
                <a:spLocks noChangeShapeType="1"/>
              </p:cNvSpPr>
              <p:nvPr/>
            </p:nvSpPr>
            <p:spPr bwMode="auto">
              <a:xfrm rot="20910093">
                <a:off x="3064789" y="4727240"/>
                <a:ext cx="204797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62" name="Line 110"/>
              <p:cNvSpPr>
                <a:spLocks noChangeShapeType="1"/>
              </p:cNvSpPr>
              <p:nvPr/>
            </p:nvSpPr>
            <p:spPr bwMode="auto">
              <a:xfrm rot="20910093">
                <a:off x="2424999" y="5344818"/>
                <a:ext cx="204796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28" name="Text Box 60"/>
            <p:cNvSpPr txBox="1">
              <a:spLocks noChangeArrowheads="1"/>
            </p:cNvSpPr>
            <p:nvPr/>
          </p:nvSpPr>
          <p:spPr bwMode="auto">
            <a:xfrm>
              <a:off x="2290316" y="4130495"/>
              <a:ext cx="5018310" cy="70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kern="0" dirty="0">
                  <a:solidFill>
                    <a:srgbClr val="000000"/>
                  </a:solidFill>
                </a:rPr>
                <a:t>Field modulation/phase sensitive detection</a:t>
              </a:r>
            </a:p>
            <a:p>
              <a:pPr algn="ctr">
                <a:defRPr/>
              </a:pPr>
              <a:r>
                <a:rPr lang="en-US" sz="2000" kern="0" dirty="0">
                  <a:solidFill>
                    <a:srgbClr val="000000"/>
                  </a:solidFill>
                </a:rPr>
                <a:t> required to extract dispersive </a:t>
              </a:r>
              <a:r>
                <a:rPr lang="en-US" sz="2000" kern="0" dirty="0" err="1">
                  <a:solidFill>
                    <a:srgbClr val="000000"/>
                  </a:solidFill>
                </a:rPr>
                <a:t>lineshape</a:t>
              </a:r>
              <a:endParaRPr lang="en-US" sz="2000" kern="0" dirty="0">
                <a:solidFill>
                  <a:srgbClr val="000000"/>
                </a:solidFill>
              </a:endParaRPr>
            </a:p>
          </p:txBody>
        </p:sp>
        <p:sp>
          <p:nvSpPr>
            <p:cNvPr id="529" name="AutoShape 83"/>
            <p:cNvSpPr>
              <a:spLocks noChangeArrowheads="1"/>
            </p:cNvSpPr>
            <p:nvPr/>
          </p:nvSpPr>
          <p:spPr bwMode="auto">
            <a:xfrm>
              <a:off x="2591954" y="5068769"/>
              <a:ext cx="3719678" cy="91446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C0128">
                <a:alpha val="5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0" name="AutoShape 84"/>
            <p:cNvSpPr>
              <a:spLocks noChangeArrowheads="1"/>
            </p:cNvSpPr>
            <p:nvPr/>
          </p:nvSpPr>
          <p:spPr bwMode="auto">
            <a:xfrm>
              <a:off x="3522271" y="5154500"/>
              <a:ext cx="639791" cy="400076"/>
            </a:xfrm>
            <a:prstGeom prst="curvedDownArrow">
              <a:avLst>
                <a:gd name="adj1" fmla="val 31984"/>
                <a:gd name="adj2" fmla="val 63968"/>
                <a:gd name="adj3" fmla="val 33333"/>
              </a:avLst>
            </a:prstGeom>
            <a:solidFill>
              <a:srgbClr val="618FFD">
                <a:alpha val="50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" name="AutoShape 150"/>
            <p:cNvSpPr>
              <a:spLocks noChangeArrowheads="1"/>
            </p:cNvSpPr>
            <p:nvPr/>
          </p:nvSpPr>
          <p:spPr bwMode="auto">
            <a:xfrm rot="5400000">
              <a:off x="4645472" y="3277207"/>
              <a:ext cx="390551" cy="4497587"/>
            </a:xfrm>
            <a:prstGeom prst="upArrow">
              <a:avLst>
                <a:gd name="adj1" fmla="val 50000"/>
                <a:gd name="adj2" fmla="val 113110"/>
              </a:avLst>
            </a:prstGeom>
            <a:solidFill>
              <a:srgbClr val="990033">
                <a:alpha val="7500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" name="Text Box 154"/>
            <p:cNvSpPr txBox="1">
              <a:spLocks noChangeArrowheads="1"/>
            </p:cNvSpPr>
            <p:nvPr/>
          </p:nvSpPr>
          <p:spPr bwMode="auto">
            <a:xfrm>
              <a:off x="6856168" y="5372002"/>
              <a:ext cx="1444689" cy="307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srgbClr val="000000"/>
                  </a:solidFill>
                </a:rPr>
                <a:t>To analyzer</a:t>
              </a:r>
            </a:p>
          </p:txBody>
        </p:sp>
        <p:sp>
          <p:nvSpPr>
            <p:cNvPr id="16401" name="Rectangle 105"/>
            <p:cNvSpPr>
              <a:spLocks noChangeArrowheads="1"/>
            </p:cNvSpPr>
            <p:nvPr/>
          </p:nvSpPr>
          <p:spPr bwMode="auto">
            <a:xfrm>
              <a:off x="2955415" y="4810395"/>
              <a:ext cx="150350" cy="1517650"/>
            </a:xfrm>
            <a:prstGeom prst="rect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SzPct val="100000"/>
                <a:buFontTx/>
                <a:buChar char="•"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16402" name="Text Box 106"/>
            <p:cNvSpPr txBox="1">
              <a:spLocks noChangeArrowheads="1"/>
            </p:cNvSpPr>
            <p:nvPr/>
          </p:nvSpPr>
          <p:spPr bwMode="auto">
            <a:xfrm>
              <a:off x="2644916" y="6388005"/>
              <a:ext cx="700543" cy="47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>
                <a:buSzPct val="100000"/>
                <a:buFontTx/>
                <a:buNone/>
              </a:pPr>
              <a:r>
                <a:rPr lang="en-US" sz="1400" dirty="0">
                  <a:solidFill>
                    <a:schemeClr val="tx1"/>
                  </a:solidFill>
                </a:rPr>
                <a:t>D1 </a:t>
              </a:r>
              <a:r>
                <a:rPr lang="el-GR" sz="1400" dirty="0">
                  <a:solidFill>
                    <a:schemeClr val="tx1"/>
                  </a:solidFill>
                </a:rPr>
                <a:t>λ</a:t>
              </a:r>
              <a:r>
                <a:rPr lang="en-US" sz="1400" dirty="0">
                  <a:solidFill>
                    <a:schemeClr val="tx1"/>
                  </a:solidFill>
                </a:rPr>
                <a:t>/4</a:t>
              </a:r>
            </a:p>
            <a:p>
              <a:pPr algn="l" eaLnBrk="1" hangingPunct="1">
                <a:buSzPct val="100000"/>
                <a:buFontTx/>
                <a:buNone/>
              </a:pPr>
              <a:r>
                <a:rPr lang="en-US" sz="1400" dirty="0">
                  <a:solidFill>
                    <a:schemeClr val="tx1"/>
                  </a:solidFill>
                </a:rPr>
                <a:t>D2 </a:t>
              </a:r>
              <a:r>
                <a:rPr lang="el-GR" sz="1400" dirty="0">
                  <a:solidFill>
                    <a:schemeClr val="tx1"/>
                  </a:solidFill>
                </a:rPr>
                <a:t>λ</a:t>
              </a:r>
              <a:r>
                <a:rPr lang="en-US" sz="1400" dirty="0">
                  <a:solidFill>
                    <a:schemeClr val="tx1"/>
                  </a:solidFill>
                </a:rPr>
                <a:t>/2</a:t>
              </a:r>
            </a:p>
          </p:txBody>
        </p:sp>
        <p:sp>
          <p:nvSpPr>
            <p:cNvPr id="16403" name="Rectangle 105"/>
            <p:cNvSpPr>
              <a:spLocks noChangeArrowheads="1"/>
            </p:cNvSpPr>
            <p:nvPr/>
          </p:nvSpPr>
          <p:spPr bwMode="auto">
            <a:xfrm>
              <a:off x="6301072" y="4810395"/>
              <a:ext cx="150350" cy="1517650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SzPct val="100000"/>
                <a:buFontTx/>
                <a:buChar char="•"/>
              </a:pPr>
              <a:endParaRPr lang="en-US" sz="1400" b="1">
                <a:solidFill>
                  <a:srgbClr val="000000"/>
                </a:solidFill>
              </a:endParaRPr>
            </a:p>
          </p:txBody>
        </p:sp>
        <p:sp>
          <p:nvSpPr>
            <p:cNvPr id="16404" name="Text Box 106"/>
            <p:cNvSpPr txBox="1">
              <a:spLocks noChangeArrowheads="1"/>
            </p:cNvSpPr>
            <p:nvPr/>
          </p:nvSpPr>
          <p:spPr bwMode="auto">
            <a:xfrm>
              <a:off x="5742614" y="6380433"/>
              <a:ext cx="1346521" cy="477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algn="ctr" eaLnBrk="0" hangingPunct="0">
                <a:lnSpc>
                  <a:spcPct val="80000"/>
                </a:lnSpc>
                <a:spcBef>
                  <a:spcPct val="20000"/>
                </a:spcBef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>
                <a:buSzPct val="100000"/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780 nm </a:t>
              </a:r>
            </a:p>
            <a:p>
              <a:pPr eaLnBrk="1" hangingPunct="1">
                <a:buSzPct val="100000"/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bandpass filter</a:t>
              </a:r>
            </a:p>
          </p:txBody>
        </p:sp>
        <p:sp>
          <p:nvSpPr>
            <p:cNvPr id="537" name="AutoShape 151"/>
            <p:cNvSpPr>
              <a:spLocks noChangeArrowheads="1"/>
            </p:cNvSpPr>
            <p:nvPr/>
          </p:nvSpPr>
          <p:spPr bwMode="auto">
            <a:xfrm>
              <a:off x="3190469" y="5297384"/>
              <a:ext cx="133356" cy="435004"/>
            </a:xfrm>
            <a:prstGeom prst="upDownArrow">
              <a:avLst>
                <a:gd name="adj1" fmla="val 50000"/>
                <a:gd name="adj2" fmla="val 4523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8" name="AutoShape 151"/>
            <p:cNvSpPr>
              <a:spLocks noChangeArrowheads="1"/>
            </p:cNvSpPr>
            <p:nvPr/>
          </p:nvSpPr>
          <p:spPr bwMode="auto">
            <a:xfrm rot="19800000">
              <a:off x="5884575" y="5308498"/>
              <a:ext cx="133356" cy="435004"/>
            </a:xfrm>
            <a:prstGeom prst="upDownArrow">
              <a:avLst>
                <a:gd name="adj1" fmla="val 50000"/>
                <a:gd name="adj2" fmla="val 4523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9" name="Oval 147"/>
            <p:cNvSpPr>
              <a:spLocks noChangeArrowheads="1"/>
            </p:cNvSpPr>
            <p:nvPr/>
          </p:nvSpPr>
          <p:spPr bwMode="auto">
            <a:xfrm>
              <a:off x="4820903" y="5373589"/>
              <a:ext cx="311164" cy="311171"/>
            </a:xfrm>
            <a:prstGeom prst="ellipse">
              <a:avLst/>
            </a:prstGeom>
            <a:solidFill>
              <a:srgbClr val="00AE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0" name="Oval 148"/>
            <p:cNvSpPr>
              <a:spLocks noChangeArrowheads="1"/>
            </p:cNvSpPr>
            <p:nvPr/>
          </p:nvSpPr>
          <p:spPr bwMode="auto">
            <a:xfrm>
              <a:off x="4932033" y="5484721"/>
              <a:ext cx="88904" cy="8890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1" name="Text Box 146"/>
            <p:cNvSpPr txBox="1">
              <a:spLocks noChangeArrowheads="1"/>
            </p:cNvSpPr>
            <p:nvPr/>
          </p:nvSpPr>
          <p:spPr bwMode="auto">
            <a:xfrm>
              <a:off x="4163649" y="6154691"/>
              <a:ext cx="1611384" cy="400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kern="0" dirty="0">
                  <a:solidFill>
                    <a:srgbClr val="000000"/>
                  </a:solidFill>
                </a:rPr>
                <a:t>B</a:t>
              </a:r>
              <a:r>
                <a:rPr lang="en-US" sz="2000" kern="0" baseline="-25000" dirty="0">
                  <a:solidFill>
                    <a:srgbClr val="000000"/>
                  </a:solidFill>
                </a:rPr>
                <a:t>0</a:t>
              </a:r>
              <a:r>
                <a:rPr lang="en-US" sz="2000" kern="0" dirty="0">
                  <a:solidFill>
                    <a:srgbClr val="000000"/>
                  </a:solidFill>
                </a:rPr>
                <a:t>+B</a:t>
              </a:r>
              <a:r>
                <a:rPr lang="en-US" sz="2000" kern="0" baseline="-25000" dirty="0">
                  <a:solidFill>
                    <a:srgbClr val="000000"/>
                  </a:solidFill>
                </a:rPr>
                <a:t>1</a:t>
              </a:r>
              <a:r>
                <a:rPr lang="en-US" sz="2000" kern="0" dirty="0">
                  <a:solidFill>
                    <a:srgbClr val="000000"/>
                  </a:solidFill>
                </a:rPr>
                <a:t>sin(</a:t>
              </a:r>
              <a:r>
                <a:rPr lang="en-US" sz="2000" kern="0" dirty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sz="2000" i="1" kern="0" dirty="0">
                  <a:solidFill>
                    <a:srgbClr val="000000"/>
                  </a:solidFill>
                </a:rPr>
                <a:t>t</a:t>
              </a:r>
              <a:r>
                <a:rPr lang="en-US" sz="2000" kern="0" dirty="0">
                  <a:solidFill>
                    <a:srgbClr val="00000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45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601638" y="1500997"/>
            <a:ext cx="5581290" cy="40975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Magnetometer Signals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37" y="311414"/>
            <a:ext cx="9589823" cy="73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9367" y="6361920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trace: Magnetometer (lock-in) signal</a:t>
            </a:r>
          </a:p>
        </p:txBody>
      </p:sp>
    </p:spTree>
    <p:extLst>
      <p:ext uri="{BB962C8B-B14F-4D97-AF65-F5344CB8AC3E}">
        <p14:creationId xmlns:p14="http://schemas.microsoft.com/office/powerpoint/2010/main" val="10520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Linearity of OPMs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8" y="1125113"/>
            <a:ext cx="7029592" cy="52681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AFEB17-D8D4-3A6D-FAEC-413CB948EA50}"/>
              </a:ext>
            </a:extLst>
          </p:cNvPr>
          <p:cNvGrpSpPr/>
          <p:nvPr/>
        </p:nvGrpSpPr>
        <p:grpSpPr>
          <a:xfrm>
            <a:off x="8203554" y="1935139"/>
            <a:ext cx="3777350" cy="3648102"/>
            <a:chOff x="1400131" y="1420380"/>
            <a:chExt cx="3228193" cy="31177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A805E6-1E1C-1EC1-9E48-7B324F426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214" t="52111" r="58865" b="5494"/>
            <a:stretch/>
          </p:blipFill>
          <p:spPr>
            <a:xfrm>
              <a:off x="1400131" y="1420380"/>
              <a:ext cx="3073400" cy="28578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24371F-FF80-4993-309F-3949A67A8112}"/>
                </a:ext>
              </a:extLst>
            </p:cNvPr>
            <p:cNvSpPr txBox="1"/>
            <p:nvPr/>
          </p:nvSpPr>
          <p:spPr>
            <a:xfrm>
              <a:off x="4166338" y="3013890"/>
              <a:ext cx="46198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B</a:t>
              </a:r>
              <a:r>
                <a:rPr lang="en-US" sz="2400" baseline="-25000" dirty="0">
                  <a:solidFill>
                    <a:srgbClr val="0070C0"/>
                  </a:solidFill>
                </a:rPr>
                <a:t>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69FFF8-E20C-F247-CCA1-BE87BF530EBD}"/>
                </a:ext>
              </a:extLst>
            </p:cNvPr>
            <p:cNvSpPr txBox="1"/>
            <p:nvPr/>
          </p:nvSpPr>
          <p:spPr>
            <a:xfrm>
              <a:off x="3751676" y="4168783"/>
              <a:ext cx="27571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B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y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35053" y="6268720"/>
            <a:ext cx="2895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</a:t>
            </a:r>
            <a:r>
              <a:rPr lang="en-US" sz="1200" dirty="0" err="1"/>
              <a:t>Svenja</a:t>
            </a:r>
            <a:r>
              <a:rPr lang="en-US" sz="1200" dirty="0"/>
              <a:t> </a:t>
            </a:r>
            <a:r>
              <a:rPr lang="en-US" sz="1200" dirty="0" err="1"/>
              <a:t>Knappe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94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20648" y="103618"/>
            <a:ext cx="10058400" cy="82638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What is SERF?</a:t>
            </a:r>
            <a:br>
              <a:rPr lang="en-US" altLang="en-US" sz="2800" dirty="0"/>
            </a:br>
            <a:r>
              <a:rPr lang="en-US" altLang="en-US" sz="2800" dirty="0"/>
              <a:t>Spin Exchange Relaxation Free </a:t>
            </a:r>
          </a:p>
        </p:txBody>
      </p:sp>
      <p:sp>
        <p:nvSpPr>
          <p:cNvPr id="17411" name="Rectangle 48"/>
          <p:cNvSpPr>
            <a:spLocks noGrp="1" noChangeArrowheads="1"/>
          </p:cNvSpPr>
          <p:nvPr>
            <p:ph idx="1"/>
          </p:nvPr>
        </p:nvSpPr>
        <p:spPr>
          <a:xfrm>
            <a:off x="376392" y="1141614"/>
            <a:ext cx="4994350" cy="343363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000" i="1" dirty="0"/>
              <a:t>T</a:t>
            </a:r>
            <a:r>
              <a:rPr lang="en-US" altLang="en-US" sz="2000" i="1" baseline="-25000" dirty="0"/>
              <a:t>2 </a:t>
            </a:r>
            <a:r>
              <a:rPr lang="en-US" altLang="en-US" sz="2000" dirty="0"/>
              <a:t>often limited by spin exchange collisions.</a:t>
            </a:r>
          </a:p>
          <a:p>
            <a:pPr eaLnBrk="1" hangingPunct="1"/>
            <a:r>
              <a:rPr lang="en-US" altLang="en-US" sz="2000" dirty="0"/>
              <a:t>Near zero field and at high density, spin exchange rate &gt;&gt; spin precession frequency</a:t>
            </a:r>
          </a:p>
          <a:p>
            <a:pPr lvl="1" eaLnBrk="1" hangingPunct="1"/>
            <a:r>
              <a:rPr lang="en-US" altLang="en-US" sz="1600" dirty="0"/>
              <a:t>More F = 2 states, so on average atoms </a:t>
            </a:r>
            <a:r>
              <a:rPr lang="en-US" altLang="en-US" sz="1600" dirty="0" err="1"/>
              <a:t>precess</a:t>
            </a:r>
            <a:r>
              <a:rPr lang="en-US" altLang="en-US" sz="1600" dirty="0"/>
              <a:t> in F = 2 direction </a:t>
            </a:r>
          </a:p>
          <a:p>
            <a:pPr lvl="1" eaLnBrk="1" hangingPunct="1"/>
            <a:r>
              <a:rPr lang="en-US" altLang="en-US" sz="1600" dirty="0"/>
              <a:t>Precession rate is slowed down by nuclear spin and incomplete optical pumping</a:t>
            </a:r>
            <a:r>
              <a:rPr lang="en-US" altLang="en-US" sz="2000" dirty="0"/>
              <a:t>	</a:t>
            </a:r>
          </a:p>
          <a:p>
            <a:pPr eaLnBrk="1" hangingPunct="1"/>
            <a:r>
              <a:rPr lang="en-US" altLang="en-US" sz="2000" dirty="0"/>
              <a:t>Record sensitivity: 160 </a:t>
            </a:r>
            <a:r>
              <a:rPr lang="en-US" altLang="en-US" sz="2000" dirty="0" err="1"/>
              <a:t>aT</a:t>
            </a:r>
            <a:r>
              <a:rPr lang="en-US" altLang="en-US" sz="2000" dirty="0"/>
              <a:t> / Hz</a:t>
            </a:r>
            <a:r>
              <a:rPr lang="en-US" altLang="en-US" sz="2000" baseline="30000" dirty="0"/>
              <a:t>1/2</a:t>
            </a:r>
            <a:r>
              <a:rPr lang="en-US" altLang="en-US" sz="2400" baseline="30000" dirty="0"/>
              <a:t> </a:t>
            </a:r>
          </a:p>
          <a:p>
            <a:pPr lvl="1" eaLnBrk="1" hangingPunct="1"/>
            <a:r>
              <a:rPr lang="en-US" altLang="en-US" sz="1600" dirty="0"/>
              <a:t>Atom shot noise: ~0.1 </a:t>
            </a:r>
            <a:r>
              <a:rPr lang="en-US" altLang="en-US" sz="1600" dirty="0" err="1"/>
              <a:t>fT</a:t>
            </a:r>
            <a:r>
              <a:rPr lang="en-US" altLang="en-US" sz="1600" dirty="0"/>
              <a:t> / Hz</a:t>
            </a:r>
            <a:r>
              <a:rPr lang="en-US" altLang="en-US" sz="1600" baseline="30000" dirty="0"/>
              <a:t>1/2</a:t>
            </a:r>
            <a:r>
              <a:rPr lang="en-US" altLang="en-US" baseline="30000" dirty="0"/>
              <a:t> </a:t>
            </a:r>
          </a:p>
          <a:p>
            <a:pPr eaLnBrk="1" hangingPunct="1"/>
            <a:r>
              <a:rPr lang="en-US" altLang="en-US" sz="2000" dirty="0"/>
              <a:t>SERF in a ~6 mm</a:t>
            </a:r>
            <a:r>
              <a:rPr lang="en-US" altLang="en-US" sz="2000" baseline="30000" dirty="0"/>
              <a:t>3</a:t>
            </a:r>
            <a:r>
              <a:rPr lang="en-US" altLang="en-US" sz="2000" dirty="0"/>
              <a:t> scale cell: 5 </a:t>
            </a:r>
            <a:r>
              <a:rPr lang="en-US" altLang="en-US" sz="2000" dirty="0" err="1"/>
              <a:t>fT</a:t>
            </a:r>
            <a:r>
              <a:rPr lang="en-US" altLang="en-US" sz="2000" dirty="0"/>
              <a:t> / Hz</a:t>
            </a:r>
            <a:r>
              <a:rPr lang="en-US" altLang="en-US" sz="2000" baseline="30000" dirty="0"/>
              <a:t>1/2</a:t>
            </a:r>
            <a:r>
              <a:rPr lang="en-US" altLang="en-US" sz="2400" baseline="30000" dirty="0"/>
              <a:t> </a:t>
            </a:r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1446698" y="5243231"/>
            <a:ext cx="2097088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err="1">
                <a:solidFill>
                  <a:schemeClr val="tx1"/>
                </a:solidFill>
                <a:latin typeface="Symbol" pitchFamily="18" charset="2"/>
                <a:cs typeface="Arial" charset="0"/>
              </a:rPr>
              <a:t>s</a:t>
            </a:r>
            <a:r>
              <a:rPr lang="en-US" altLang="en-US" sz="1800" baseline="-25000" dirty="0" err="1">
                <a:solidFill>
                  <a:schemeClr val="tx1"/>
                </a:solidFill>
                <a:cs typeface="Arial" charset="0"/>
              </a:rPr>
              <a:t>SE</a:t>
            </a:r>
            <a:r>
              <a:rPr lang="en-US" altLang="en-US" sz="1800" dirty="0">
                <a:solidFill>
                  <a:schemeClr val="tx1"/>
                </a:solidFill>
                <a:cs typeface="Arial" charset="0"/>
              </a:rPr>
              <a:t> = 2 x 10</a:t>
            </a:r>
            <a:r>
              <a:rPr lang="en-US" altLang="en-US" sz="1800" baseline="30000" dirty="0">
                <a:solidFill>
                  <a:schemeClr val="tx1"/>
                </a:solidFill>
                <a:cs typeface="Arial" charset="0"/>
              </a:rPr>
              <a:t>-14</a:t>
            </a:r>
            <a:r>
              <a:rPr lang="en-US" altLang="en-US" sz="1800" dirty="0">
                <a:solidFill>
                  <a:schemeClr val="tx1"/>
                </a:solidFill>
                <a:cs typeface="Arial" charset="0"/>
              </a:rPr>
              <a:t> cm</a:t>
            </a:r>
            <a:r>
              <a:rPr lang="en-US" altLang="en-US" sz="1800" baseline="30000" dirty="0">
                <a:solidFill>
                  <a:schemeClr val="tx1"/>
                </a:solidFill>
                <a:cs typeface="Arial" charset="0"/>
              </a:rPr>
              <a:t>2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 err="1">
                <a:solidFill>
                  <a:schemeClr val="tx1"/>
                </a:solidFill>
                <a:latin typeface="Symbol" pitchFamily="18" charset="2"/>
                <a:cs typeface="Arial" charset="0"/>
              </a:rPr>
              <a:t>s</a:t>
            </a:r>
            <a:r>
              <a:rPr lang="en-US" altLang="en-US" sz="1800" baseline="-25000" dirty="0" err="1">
                <a:solidFill>
                  <a:schemeClr val="tx1"/>
                </a:solidFill>
                <a:cs typeface="Arial" charset="0"/>
              </a:rPr>
              <a:t>SD</a:t>
            </a:r>
            <a:r>
              <a:rPr lang="en-US" altLang="en-US" sz="1800" dirty="0">
                <a:solidFill>
                  <a:schemeClr val="tx1"/>
                </a:solidFill>
                <a:cs typeface="Arial" charset="0"/>
              </a:rPr>
              <a:t> = 9 x 10</a:t>
            </a:r>
            <a:r>
              <a:rPr lang="en-US" altLang="en-US" sz="1800" baseline="30000" dirty="0">
                <a:solidFill>
                  <a:schemeClr val="tx1"/>
                </a:solidFill>
                <a:cs typeface="Arial" charset="0"/>
              </a:rPr>
              <a:t>-18</a:t>
            </a:r>
            <a:r>
              <a:rPr lang="en-US" altLang="en-US" sz="1800" dirty="0">
                <a:solidFill>
                  <a:schemeClr val="tx1"/>
                </a:solidFill>
                <a:cs typeface="Arial" charset="0"/>
              </a:rPr>
              <a:t> cm</a:t>
            </a:r>
            <a:r>
              <a:rPr lang="en-US" altLang="en-US" sz="1800" baseline="30000" dirty="0">
                <a:solidFill>
                  <a:schemeClr val="tx1"/>
                </a:solidFill>
                <a:cs typeface="Arial" charset="0"/>
              </a:rPr>
              <a:t>2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353995" y="4593379"/>
            <a:ext cx="5259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  <a:cs typeface="Arial" charset="0"/>
              </a:rPr>
              <a:t>Rubidium relaxation cross sections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398601" y="6202365"/>
            <a:ext cx="54859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tx1"/>
                </a:solidFill>
                <a:cs typeface="Arial" charset="0"/>
              </a:rPr>
              <a:t>H. D. Dang, A. C. Maloof, M. V. Romalis, </a:t>
            </a:r>
            <a:r>
              <a:rPr lang="en-US" sz="1100" i="1" dirty="0">
                <a:solidFill>
                  <a:schemeClr val="tx1"/>
                </a:solidFill>
                <a:cs typeface="Arial" charset="0"/>
              </a:rPr>
              <a:t>Applied Physics Letters</a:t>
            </a:r>
            <a:r>
              <a:rPr lang="en-US" sz="11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100" b="1" dirty="0">
                <a:solidFill>
                  <a:schemeClr val="tx1"/>
                </a:solidFill>
                <a:cs typeface="Arial" charset="0"/>
              </a:rPr>
              <a:t>97</a:t>
            </a:r>
            <a:r>
              <a:rPr lang="en-US" sz="1100" dirty="0">
                <a:solidFill>
                  <a:schemeClr val="tx1"/>
                </a:solidFill>
                <a:cs typeface="Arial" charset="0"/>
              </a:rPr>
              <a:t>, 151110 (2010)</a:t>
            </a:r>
            <a:endParaRPr lang="en-US" altLang="en-US" sz="1100" dirty="0">
              <a:solidFill>
                <a:schemeClr val="tx1"/>
              </a:solidFill>
              <a:cs typeface="Arial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chemeClr val="tx1"/>
                </a:solidFill>
                <a:cs typeface="Arial" charset="0"/>
              </a:rPr>
              <a:t>W. C. Griffith, S. Knappe, and J. Kitching</a:t>
            </a:r>
            <a:r>
              <a:rPr lang="en-US" altLang="en-US" sz="1100" dirty="0">
                <a:solidFill>
                  <a:schemeClr val="tx1"/>
                </a:solidFill>
                <a:cs typeface="Arial" charset="0"/>
              </a:rPr>
              <a:t>, </a:t>
            </a:r>
            <a:r>
              <a:rPr lang="en-US" altLang="en-US" sz="1100" i="1" dirty="0">
                <a:solidFill>
                  <a:schemeClr val="tx1"/>
                </a:solidFill>
                <a:cs typeface="Arial" charset="0"/>
              </a:rPr>
              <a:t>Optics Express</a:t>
            </a:r>
            <a:r>
              <a:rPr lang="en-US" altLang="en-US" sz="1100" dirty="0">
                <a:solidFill>
                  <a:schemeClr val="tx1"/>
                </a:solidFill>
                <a:cs typeface="Arial" charset="0"/>
              </a:rPr>
              <a:t>, </a:t>
            </a:r>
            <a:r>
              <a:rPr lang="en-US" altLang="en-US" sz="1100" b="1" dirty="0">
                <a:solidFill>
                  <a:schemeClr val="tx1"/>
                </a:solidFill>
                <a:cs typeface="Arial" charset="0"/>
              </a:rPr>
              <a:t>18</a:t>
            </a:r>
            <a:r>
              <a:rPr lang="en-US" altLang="en-US" sz="1100" dirty="0">
                <a:solidFill>
                  <a:schemeClr val="tx1"/>
                </a:solidFill>
                <a:cs typeface="Arial" charset="0"/>
              </a:rPr>
              <a:t>, </a:t>
            </a:r>
            <a:r>
              <a:rPr lang="en-US" sz="1100" dirty="0">
                <a:solidFill>
                  <a:schemeClr val="tx1"/>
                </a:solidFill>
                <a:cs typeface="Arial" charset="0"/>
              </a:rPr>
              <a:t>27167-27172</a:t>
            </a:r>
            <a:r>
              <a:rPr lang="en-US" altLang="en-US" sz="1100" dirty="0">
                <a:solidFill>
                  <a:schemeClr val="tx1"/>
                </a:solidFill>
                <a:cs typeface="Arial" charset="0"/>
              </a:rPr>
              <a:t>  (2010).</a:t>
            </a:r>
          </a:p>
        </p:txBody>
      </p:sp>
      <p:pic>
        <p:nvPicPr>
          <p:cNvPr id="17415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61" y="3019611"/>
            <a:ext cx="15208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Oval 41"/>
          <p:cNvSpPr>
            <a:spLocks noChangeArrowheads="1"/>
          </p:cNvSpPr>
          <p:nvPr/>
        </p:nvSpPr>
        <p:spPr bwMode="auto">
          <a:xfrm>
            <a:off x="8363027" y="1425843"/>
            <a:ext cx="238125" cy="238125"/>
          </a:xfrm>
          <a:prstGeom prst="ellipse">
            <a:avLst/>
          </a:prstGeom>
          <a:gradFill rotWithShape="1">
            <a:gsLst>
              <a:gs pos="0">
                <a:srgbClr val="66FF66"/>
              </a:gs>
              <a:gs pos="100000">
                <a:srgbClr val="2F762F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6" name="Line 46"/>
          <p:cNvSpPr>
            <a:spLocks noChangeShapeType="1"/>
          </p:cNvSpPr>
          <p:nvPr/>
        </p:nvSpPr>
        <p:spPr bwMode="auto">
          <a:xfrm flipV="1">
            <a:off x="8478914" y="1322655"/>
            <a:ext cx="0" cy="433387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7" name="Oval 38"/>
          <p:cNvSpPr>
            <a:spLocks noChangeArrowheads="1"/>
          </p:cNvSpPr>
          <p:nvPr/>
        </p:nvSpPr>
        <p:spPr bwMode="auto">
          <a:xfrm>
            <a:off x="8359904" y="1912540"/>
            <a:ext cx="238125" cy="23812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8" name="Line 45"/>
          <p:cNvSpPr>
            <a:spLocks noChangeShapeType="1"/>
          </p:cNvSpPr>
          <p:nvPr/>
        </p:nvSpPr>
        <p:spPr bwMode="auto">
          <a:xfrm flipV="1">
            <a:off x="8483728" y="1807765"/>
            <a:ext cx="0" cy="433387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2E4753-61CF-38BF-9781-3B23828D7A78}"/>
              </a:ext>
            </a:extLst>
          </p:cNvPr>
          <p:cNvGrpSpPr/>
          <p:nvPr/>
        </p:nvGrpSpPr>
        <p:grpSpPr>
          <a:xfrm>
            <a:off x="6051711" y="1036414"/>
            <a:ext cx="2439437" cy="1369978"/>
            <a:chOff x="7800859" y="1057174"/>
            <a:chExt cx="2439437" cy="13699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56705AB-3EFD-D460-BA4C-A8503DF815FD}"/>
                </a:ext>
              </a:extLst>
            </p:cNvPr>
            <p:cNvGrpSpPr/>
            <p:nvPr/>
          </p:nvGrpSpPr>
          <p:grpSpPr>
            <a:xfrm>
              <a:off x="7913125" y="1378680"/>
              <a:ext cx="2327171" cy="846882"/>
              <a:chOff x="2495550" y="1738756"/>
              <a:chExt cx="4403577" cy="1602507"/>
            </a:xfrm>
          </p:grpSpPr>
          <p:sp>
            <p:nvSpPr>
              <p:cNvPr id="9" name="Line 19">
                <a:extLst>
                  <a:ext uri="{FF2B5EF4-FFF2-40B4-BE49-F238E27FC236}">
                    <a16:creationId xmlns:a16="http://schemas.microsoft.com/office/drawing/2014/main" id="{D9CD5557-1A07-739C-E399-DDC84818E3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9750" y="2915629"/>
                <a:ext cx="4730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0" name="Line 20">
                <a:extLst>
                  <a:ext uri="{FF2B5EF4-FFF2-40B4-BE49-F238E27FC236}">
                    <a16:creationId xmlns:a16="http://schemas.microsoft.com/office/drawing/2014/main" id="{3CD43905-7AC2-D802-67A9-45B25B7569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3638" y="3037866"/>
                <a:ext cx="4730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Line 21">
                <a:extLst>
                  <a:ext uri="{FF2B5EF4-FFF2-40B4-BE49-F238E27FC236}">
                    <a16:creationId xmlns:a16="http://schemas.microsoft.com/office/drawing/2014/main" id="{EF11A54D-4661-CF1D-E810-374693918A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4988" y="3174391"/>
                <a:ext cx="4730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Line 23">
                <a:extLst>
                  <a:ext uri="{FF2B5EF4-FFF2-40B4-BE49-F238E27FC236}">
                    <a16:creationId xmlns:a16="http://schemas.microsoft.com/office/drawing/2014/main" id="{AD8248D8-BC36-3453-8F98-5700BDB89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5550" y="2270125"/>
                <a:ext cx="4730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Line 24">
                <a:extLst>
                  <a:ext uri="{FF2B5EF4-FFF2-40B4-BE49-F238E27FC236}">
                    <a16:creationId xmlns:a16="http://schemas.microsoft.com/office/drawing/2014/main" id="{3A847F04-AE9A-C444-F8C6-4D0F4BFF1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05150" y="2163763"/>
                <a:ext cx="4730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Line 25">
                <a:extLst>
                  <a:ext uri="{FF2B5EF4-FFF2-40B4-BE49-F238E27FC236}">
                    <a16:creationId xmlns:a16="http://schemas.microsoft.com/office/drawing/2014/main" id="{CC4B81AC-E8DE-95EA-46FE-7FC2A35B2E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9038" y="2041525"/>
                <a:ext cx="4730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Line 26">
                <a:extLst>
                  <a:ext uri="{FF2B5EF4-FFF2-40B4-BE49-F238E27FC236}">
                    <a16:creationId xmlns:a16="http://schemas.microsoft.com/office/drawing/2014/main" id="{D59ECCD3-6114-3E19-FB7B-D748130F6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0388" y="1905000"/>
                <a:ext cx="4730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Line 27">
                <a:extLst>
                  <a:ext uri="{FF2B5EF4-FFF2-40B4-BE49-F238E27FC236}">
                    <a16:creationId xmlns:a16="http://schemas.microsoft.com/office/drawing/2014/main" id="{5A5A96A0-9A36-6BA5-1A92-40840BA5C8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3950" y="1781175"/>
                <a:ext cx="4730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Text Box 41">
                <a:extLst>
                  <a:ext uri="{FF2B5EF4-FFF2-40B4-BE49-F238E27FC236}">
                    <a16:creationId xmlns:a16="http://schemas.microsoft.com/office/drawing/2014/main" id="{436C7824-C44B-74E9-D8F2-AB188C2AA8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38467" y="1738756"/>
                <a:ext cx="1376937" cy="6988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dirty="0">
                    <a:latin typeface="Arial" charset="0"/>
                    <a:cs typeface="Arial" charset="0"/>
                  </a:rPr>
                  <a:t>F = 2</a:t>
                </a:r>
              </a:p>
            </p:txBody>
          </p:sp>
          <p:sp>
            <p:nvSpPr>
              <p:cNvPr id="18" name="Text Box 42">
                <a:extLst>
                  <a:ext uri="{FF2B5EF4-FFF2-40B4-BE49-F238E27FC236}">
                    <a16:creationId xmlns:a16="http://schemas.microsoft.com/office/drawing/2014/main" id="{7F7D8FE4-9AB5-7C1F-E0D1-C1FF1337E5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24843" y="2642397"/>
                <a:ext cx="1474284" cy="6988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dirty="0">
                    <a:latin typeface="Arial" charset="0"/>
                    <a:cs typeface="Arial" charset="0"/>
                  </a:rPr>
                  <a:t>F = 1</a:t>
                </a:r>
              </a:p>
            </p:txBody>
          </p:sp>
        </p:grpSp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3DC5E174-4655-BA0C-8EFB-89C1F00CC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68157" y="2047777"/>
              <a:ext cx="47160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latin typeface="Arial" charset="0"/>
                  <a:cs typeface="Arial" charset="0"/>
                </a:rPr>
                <a:t>m</a:t>
              </a:r>
              <a:r>
                <a:rPr lang="en-US" altLang="en-US" baseline="-25000" dirty="0">
                  <a:latin typeface="Arial" charset="0"/>
                  <a:cs typeface="Arial" charset="0"/>
                </a:rPr>
                <a:t>F</a:t>
              </a:r>
            </a:p>
          </p:txBody>
        </p:sp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62806B9C-E339-6CC0-CB9F-F22021AAB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00859" y="2119375"/>
              <a:ext cx="197486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dirty="0">
                  <a:latin typeface="Arial" charset="0"/>
                  <a:cs typeface="Arial" charset="0"/>
                </a:rPr>
                <a:t>-2    -1    0    +1  +2</a:t>
              </a: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7450F2E2-4311-8205-FE86-583F8F66EB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0250" y="1057174"/>
              <a:ext cx="22878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aseline="30000" dirty="0">
                  <a:latin typeface="Arial" charset="0"/>
                  <a:cs typeface="Arial" charset="0"/>
                </a:rPr>
                <a:t>87</a:t>
              </a:r>
              <a:r>
                <a:rPr lang="en-US" altLang="en-US" dirty="0">
                  <a:latin typeface="Arial" charset="0"/>
                  <a:cs typeface="Arial" charset="0"/>
                </a:rPr>
                <a:t>Rb Ground States</a:t>
              </a:r>
              <a:endParaRPr lang="en-US" altLang="en-US" baseline="-25000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3969E40-9B42-E1E9-1258-D4218145E86B}"/>
              </a:ext>
            </a:extLst>
          </p:cNvPr>
          <p:cNvGrpSpPr/>
          <p:nvPr/>
        </p:nvGrpSpPr>
        <p:grpSpPr>
          <a:xfrm>
            <a:off x="5830303" y="4245467"/>
            <a:ext cx="1354137" cy="1928812"/>
            <a:chOff x="9551516" y="2525057"/>
            <a:chExt cx="1354137" cy="1928812"/>
          </a:xfrm>
        </p:grpSpPr>
        <p:sp>
          <p:nvSpPr>
            <p:cNvPr id="38" name="Oval 27">
              <a:extLst>
                <a:ext uri="{FF2B5EF4-FFF2-40B4-BE49-F238E27FC236}">
                  <a16:creationId xmlns:a16="http://schemas.microsoft.com/office/drawing/2014/main" id="{1CCBE3FF-ACC2-87E6-8481-8FCD1D524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1516" y="3375957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9" name="Oval 28">
              <a:extLst>
                <a:ext uri="{FF2B5EF4-FFF2-40B4-BE49-F238E27FC236}">
                  <a16:creationId xmlns:a16="http://schemas.microsoft.com/office/drawing/2014/main" id="{D141A8DF-4E3A-A66D-430B-2D4368818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3966" y="4109382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2F762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0" name="Oval 29">
              <a:extLst>
                <a:ext uri="{FF2B5EF4-FFF2-40B4-BE49-F238E27FC236}">
                  <a16:creationId xmlns:a16="http://schemas.microsoft.com/office/drawing/2014/main" id="{E5C3C830-C230-71A9-464C-F213C0EB8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5328" y="4109382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2F762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D60B93EB-A543-DF20-8837-1D02544E8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478" y="3591857"/>
              <a:ext cx="163513" cy="547687"/>
            </a:xfrm>
            <a:custGeom>
              <a:avLst/>
              <a:gdLst>
                <a:gd name="T0" fmla="*/ 25400 w 103"/>
                <a:gd name="T1" fmla="*/ 547687 h 345"/>
                <a:gd name="T2" fmla="*/ 158750 w 103"/>
                <a:gd name="T3" fmla="*/ 280987 h 345"/>
                <a:gd name="T4" fmla="*/ 0 w 103"/>
                <a:gd name="T5" fmla="*/ 0 h 345"/>
                <a:gd name="T6" fmla="*/ 0 60000 65536"/>
                <a:gd name="T7" fmla="*/ 0 60000 65536"/>
                <a:gd name="T8" fmla="*/ 0 60000 65536"/>
                <a:gd name="T9" fmla="*/ 0 w 103"/>
                <a:gd name="T10" fmla="*/ 0 h 345"/>
                <a:gd name="T11" fmla="*/ 103 w 103"/>
                <a:gd name="T12" fmla="*/ 345 h 3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345">
                  <a:moveTo>
                    <a:pt x="16" y="345"/>
                  </a:moveTo>
                  <a:cubicBezTo>
                    <a:pt x="58" y="287"/>
                    <a:pt x="103" y="234"/>
                    <a:pt x="100" y="177"/>
                  </a:cubicBezTo>
                  <a:cubicBezTo>
                    <a:pt x="97" y="120"/>
                    <a:pt x="21" y="37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Line 31">
              <a:extLst>
                <a:ext uri="{FF2B5EF4-FFF2-40B4-BE49-F238E27FC236}">
                  <a16:creationId xmlns:a16="http://schemas.microsoft.com/office/drawing/2014/main" id="{8B6A5D35-E2FE-7E1B-8E49-64ADB2D1CB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97566" y="4010957"/>
              <a:ext cx="0" cy="43338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Line 32">
              <a:extLst>
                <a:ext uri="{FF2B5EF4-FFF2-40B4-BE49-F238E27FC236}">
                  <a16:creationId xmlns:a16="http://schemas.microsoft.com/office/drawing/2014/main" id="{B3C5035B-2245-ED3E-E134-2250070F3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21441" y="4020482"/>
              <a:ext cx="0" cy="43338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DF355F98-99E0-6DF8-8889-FC10A0C163C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983316" y="3591857"/>
              <a:ext cx="163513" cy="547687"/>
            </a:xfrm>
            <a:custGeom>
              <a:avLst/>
              <a:gdLst>
                <a:gd name="T0" fmla="*/ 25400 w 103"/>
                <a:gd name="T1" fmla="*/ 547687 h 345"/>
                <a:gd name="T2" fmla="*/ 158750 w 103"/>
                <a:gd name="T3" fmla="*/ 280987 h 345"/>
                <a:gd name="T4" fmla="*/ 0 w 103"/>
                <a:gd name="T5" fmla="*/ 0 h 345"/>
                <a:gd name="T6" fmla="*/ 0 60000 65536"/>
                <a:gd name="T7" fmla="*/ 0 60000 65536"/>
                <a:gd name="T8" fmla="*/ 0 60000 65536"/>
                <a:gd name="T9" fmla="*/ 0 w 103"/>
                <a:gd name="T10" fmla="*/ 0 h 345"/>
                <a:gd name="T11" fmla="*/ 103 w 103"/>
                <a:gd name="T12" fmla="*/ 345 h 3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345">
                  <a:moveTo>
                    <a:pt x="16" y="345"/>
                  </a:moveTo>
                  <a:cubicBezTo>
                    <a:pt x="58" y="287"/>
                    <a:pt x="103" y="234"/>
                    <a:pt x="100" y="177"/>
                  </a:cubicBezTo>
                  <a:cubicBezTo>
                    <a:pt x="97" y="120"/>
                    <a:pt x="21" y="37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Oval 34">
              <a:extLst>
                <a:ext uri="{FF2B5EF4-FFF2-40B4-BE49-F238E27FC236}">
                  <a16:creationId xmlns:a16="http://schemas.microsoft.com/office/drawing/2014/main" id="{D54CA4E5-11D4-E707-FCF0-5FD43B92B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5078" y="3375957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2F762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46" name="Line 35">
              <a:extLst>
                <a:ext uri="{FF2B5EF4-FFF2-40B4-BE49-F238E27FC236}">
                  <a16:creationId xmlns:a16="http://schemas.microsoft.com/office/drawing/2014/main" id="{03A4BC89-1A57-F642-D762-5A21F882E3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24593" flipV="1">
              <a:off x="10232553" y="3279119"/>
              <a:ext cx="0" cy="43338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Line 36">
              <a:extLst>
                <a:ext uri="{FF2B5EF4-FFF2-40B4-BE49-F238E27FC236}">
                  <a16:creationId xmlns:a16="http://schemas.microsoft.com/office/drawing/2014/main" id="{1A2B9D49-D2C0-C3E3-26B2-BCAE1DDB3CE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375407" flipH="1" flipV="1">
              <a:off x="9675341" y="3279119"/>
              <a:ext cx="0" cy="43338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48" name="Picture 37" descr="MCDD00942_0000[1]">
              <a:extLst>
                <a:ext uri="{FF2B5EF4-FFF2-40B4-BE49-F238E27FC236}">
                  <a16:creationId xmlns:a16="http://schemas.microsoft.com/office/drawing/2014/main" id="{6E497FDC-F437-B309-4465-4C95FECC4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5191" y="3699807"/>
              <a:ext cx="4730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Oval 38">
              <a:extLst>
                <a:ext uri="{FF2B5EF4-FFF2-40B4-BE49-F238E27FC236}">
                  <a16:creationId xmlns:a16="http://schemas.microsoft.com/office/drawing/2014/main" id="{D847F560-81D5-C245-7F93-CC6624AB7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3966" y="2629832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20947F91-7337-A37C-4BE8-9B51D2BC9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1928" y="2845732"/>
              <a:ext cx="163513" cy="547687"/>
            </a:xfrm>
            <a:custGeom>
              <a:avLst/>
              <a:gdLst>
                <a:gd name="T0" fmla="*/ 25400 w 103"/>
                <a:gd name="T1" fmla="*/ 547687 h 345"/>
                <a:gd name="T2" fmla="*/ 158750 w 103"/>
                <a:gd name="T3" fmla="*/ 280987 h 345"/>
                <a:gd name="T4" fmla="*/ 0 w 103"/>
                <a:gd name="T5" fmla="*/ 0 h 345"/>
                <a:gd name="T6" fmla="*/ 0 60000 65536"/>
                <a:gd name="T7" fmla="*/ 0 60000 65536"/>
                <a:gd name="T8" fmla="*/ 0 60000 65536"/>
                <a:gd name="T9" fmla="*/ 0 w 103"/>
                <a:gd name="T10" fmla="*/ 0 h 345"/>
                <a:gd name="T11" fmla="*/ 103 w 103"/>
                <a:gd name="T12" fmla="*/ 345 h 3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345">
                  <a:moveTo>
                    <a:pt x="16" y="345"/>
                  </a:moveTo>
                  <a:cubicBezTo>
                    <a:pt x="58" y="287"/>
                    <a:pt x="103" y="234"/>
                    <a:pt x="100" y="177"/>
                  </a:cubicBezTo>
                  <a:cubicBezTo>
                    <a:pt x="97" y="120"/>
                    <a:pt x="21" y="37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6B1F6AE0-877B-3C28-FF6A-1AADAF968D0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535766" y="2845732"/>
              <a:ext cx="163513" cy="547687"/>
            </a:xfrm>
            <a:custGeom>
              <a:avLst/>
              <a:gdLst>
                <a:gd name="T0" fmla="*/ 25400 w 103"/>
                <a:gd name="T1" fmla="*/ 547687 h 345"/>
                <a:gd name="T2" fmla="*/ 158750 w 103"/>
                <a:gd name="T3" fmla="*/ 280987 h 345"/>
                <a:gd name="T4" fmla="*/ 0 w 103"/>
                <a:gd name="T5" fmla="*/ 0 h 345"/>
                <a:gd name="T6" fmla="*/ 0 60000 65536"/>
                <a:gd name="T7" fmla="*/ 0 60000 65536"/>
                <a:gd name="T8" fmla="*/ 0 60000 65536"/>
                <a:gd name="T9" fmla="*/ 0 w 103"/>
                <a:gd name="T10" fmla="*/ 0 h 345"/>
                <a:gd name="T11" fmla="*/ 103 w 103"/>
                <a:gd name="T12" fmla="*/ 345 h 3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345">
                  <a:moveTo>
                    <a:pt x="16" y="345"/>
                  </a:moveTo>
                  <a:cubicBezTo>
                    <a:pt x="58" y="287"/>
                    <a:pt x="103" y="234"/>
                    <a:pt x="100" y="177"/>
                  </a:cubicBezTo>
                  <a:cubicBezTo>
                    <a:pt x="97" y="120"/>
                    <a:pt x="21" y="37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" name="Oval 41">
              <a:extLst>
                <a:ext uri="{FF2B5EF4-FFF2-40B4-BE49-F238E27FC236}">
                  <a16:creationId xmlns:a16="http://schemas.microsoft.com/office/drawing/2014/main" id="{AD09447F-AD2E-5975-D140-7470BBB1A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7528" y="2629832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2F762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53" name="Picture 42" descr="MCDD00942_0000[1]">
              <a:extLst>
                <a:ext uri="{FF2B5EF4-FFF2-40B4-BE49-F238E27FC236}">
                  <a16:creationId xmlns:a16="http://schemas.microsoft.com/office/drawing/2014/main" id="{DABEA27F-BCED-38C8-9842-2FE0AC45F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641" y="2953682"/>
              <a:ext cx="4730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Oval 43">
              <a:extLst>
                <a:ext uri="{FF2B5EF4-FFF2-40B4-BE49-F238E27FC236}">
                  <a16:creationId xmlns:a16="http://schemas.microsoft.com/office/drawing/2014/main" id="{658409BF-49E5-D25D-87DB-4E4AD05B9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8478" y="3379132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5" name="Line 44">
              <a:extLst>
                <a:ext uri="{FF2B5EF4-FFF2-40B4-BE49-F238E27FC236}">
                  <a16:creationId xmlns:a16="http://schemas.microsoft.com/office/drawing/2014/main" id="{89FB2A6E-9965-0D1F-6C69-079606AFCD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375407" flipH="1" flipV="1">
              <a:off x="10772303" y="3282294"/>
              <a:ext cx="0" cy="43338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Line 45">
              <a:extLst>
                <a:ext uri="{FF2B5EF4-FFF2-40B4-BE49-F238E27FC236}">
                  <a16:creationId xmlns:a16="http://schemas.microsoft.com/office/drawing/2014/main" id="{D685938D-48CD-E032-6FF1-978A5B711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27791" y="2525057"/>
              <a:ext cx="0" cy="43338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Line 46">
              <a:extLst>
                <a:ext uri="{FF2B5EF4-FFF2-40B4-BE49-F238E27FC236}">
                  <a16:creationId xmlns:a16="http://schemas.microsoft.com/office/drawing/2014/main" id="{2CB122D3-3583-2E88-6510-3CA14E3CEE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83416" y="2526644"/>
              <a:ext cx="0" cy="43338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E335ADA-0E0F-5E18-B035-A1B642AF75BE}"/>
              </a:ext>
            </a:extLst>
          </p:cNvPr>
          <p:cNvGrpSpPr/>
          <p:nvPr/>
        </p:nvGrpSpPr>
        <p:grpSpPr>
          <a:xfrm>
            <a:off x="5615502" y="2669568"/>
            <a:ext cx="1920227" cy="1295399"/>
            <a:chOff x="7051208" y="2696507"/>
            <a:chExt cx="1920227" cy="1295399"/>
          </a:xfrm>
        </p:grpSpPr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0C044567-8780-6C23-5712-D48610293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0785" y="2921932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3" name="Oval 11">
              <a:extLst>
                <a:ext uri="{FF2B5EF4-FFF2-40B4-BE49-F238E27FC236}">
                  <a16:creationId xmlns:a16="http://schemas.microsoft.com/office/drawing/2014/main" id="{898687C6-D75C-C78A-CFBC-69FAAC5C6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3235" y="3655357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2F762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4" name="Oval 12">
              <a:extLst>
                <a:ext uri="{FF2B5EF4-FFF2-40B4-BE49-F238E27FC236}">
                  <a16:creationId xmlns:a16="http://schemas.microsoft.com/office/drawing/2014/main" id="{C6E19860-20DF-F662-565F-0BFE42C49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597" y="3655357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2F762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3F011D2F-D027-C249-0A8B-FB9AFDAC2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8747" y="3137832"/>
              <a:ext cx="163513" cy="547687"/>
            </a:xfrm>
            <a:custGeom>
              <a:avLst/>
              <a:gdLst>
                <a:gd name="T0" fmla="*/ 25400 w 103"/>
                <a:gd name="T1" fmla="*/ 547687 h 345"/>
                <a:gd name="T2" fmla="*/ 158750 w 103"/>
                <a:gd name="T3" fmla="*/ 280987 h 345"/>
                <a:gd name="T4" fmla="*/ 0 w 103"/>
                <a:gd name="T5" fmla="*/ 0 h 345"/>
                <a:gd name="T6" fmla="*/ 0 60000 65536"/>
                <a:gd name="T7" fmla="*/ 0 60000 65536"/>
                <a:gd name="T8" fmla="*/ 0 60000 65536"/>
                <a:gd name="T9" fmla="*/ 0 w 103"/>
                <a:gd name="T10" fmla="*/ 0 h 345"/>
                <a:gd name="T11" fmla="*/ 103 w 103"/>
                <a:gd name="T12" fmla="*/ 345 h 3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345">
                  <a:moveTo>
                    <a:pt x="16" y="345"/>
                  </a:moveTo>
                  <a:cubicBezTo>
                    <a:pt x="58" y="287"/>
                    <a:pt x="103" y="234"/>
                    <a:pt x="100" y="177"/>
                  </a:cubicBezTo>
                  <a:cubicBezTo>
                    <a:pt x="97" y="120"/>
                    <a:pt x="21" y="37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Line 14">
              <a:extLst>
                <a:ext uri="{FF2B5EF4-FFF2-40B4-BE49-F238E27FC236}">
                  <a16:creationId xmlns:a16="http://schemas.microsoft.com/office/drawing/2014/main" id="{D2F3DEB2-BC48-9690-1783-1DC41E9E30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6835" y="3556932"/>
              <a:ext cx="0" cy="43338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4E43688E-5B69-AB33-DED3-2B2B8D30D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50710" y="3558519"/>
              <a:ext cx="0" cy="43338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DB1047C6-4052-A936-A3FC-C6D2C1B7697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8012585" y="3137832"/>
              <a:ext cx="163513" cy="547687"/>
            </a:xfrm>
            <a:custGeom>
              <a:avLst/>
              <a:gdLst>
                <a:gd name="T0" fmla="*/ 25400 w 103"/>
                <a:gd name="T1" fmla="*/ 547687 h 345"/>
                <a:gd name="T2" fmla="*/ 158750 w 103"/>
                <a:gd name="T3" fmla="*/ 280987 h 345"/>
                <a:gd name="T4" fmla="*/ 0 w 103"/>
                <a:gd name="T5" fmla="*/ 0 h 345"/>
                <a:gd name="T6" fmla="*/ 0 60000 65536"/>
                <a:gd name="T7" fmla="*/ 0 60000 65536"/>
                <a:gd name="T8" fmla="*/ 0 60000 65536"/>
                <a:gd name="T9" fmla="*/ 0 w 103"/>
                <a:gd name="T10" fmla="*/ 0 h 345"/>
                <a:gd name="T11" fmla="*/ 103 w 103"/>
                <a:gd name="T12" fmla="*/ 345 h 3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345">
                  <a:moveTo>
                    <a:pt x="16" y="345"/>
                  </a:moveTo>
                  <a:cubicBezTo>
                    <a:pt x="58" y="287"/>
                    <a:pt x="103" y="234"/>
                    <a:pt x="100" y="177"/>
                  </a:cubicBezTo>
                  <a:cubicBezTo>
                    <a:pt x="97" y="120"/>
                    <a:pt x="21" y="37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Oval 17">
              <a:extLst>
                <a:ext uri="{FF2B5EF4-FFF2-40B4-BE49-F238E27FC236}">
                  <a16:creationId xmlns:a16="http://schemas.microsoft.com/office/drawing/2014/main" id="{A243C252-828A-407C-BD10-627B92B07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44347" y="2921932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2F762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D672C986-60A5-35AA-92A2-8FDE726648B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24593" flipV="1">
              <a:off x="8261822" y="2825094"/>
              <a:ext cx="0" cy="43338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703303D4-4FC5-0FCB-A782-A88D590E1C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375407" flipH="1" flipV="1">
              <a:off x="7704610" y="2825094"/>
              <a:ext cx="0" cy="433387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32" name="Picture 20" descr="MCDD00942_0000[1]">
              <a:extLst>
                <a:ext uri="{FF2B5EF4-FFF2-40B4-BE49-F238E27FC236}">
                  <a16:creationId xmlns:a16="http://schemas.microsoft.com/office/drawing/2014/main" id="{FA7A49BF-0794-33CF-910C-940310E30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4460" y="3245782"/>
              <a:ext cx="473075" cy="32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Oval 21">
              <a:extLst>
                <a:ext uri="{FF2B5EF4-FFF2-40B4-BE49-F238E27FC236}">
                  <a16:creationId xmlns:a16="http://schemas.microsoft.com/office/drawing/2014/main" id="{D7E34E0A-C72E-EC9C-E796-B70668C9C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0572" y="2734607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847E2D02-AD15-2E5B-F2B1-E4071680C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6472" y="2696507"/>
              <a:ext cx="238125" cy="238125"/>
            </a:xfrm>
            <a:prstGeom prst="ellipse">
              <a:avLst/>
            </a:prstGeom>
            <a:gradFill rotWithShape="1">
              <a:gsLst>
                <a:gs pos="0">
                  <a:srgbClr val="66FF66"/>
                </a:gs>
                <a:gs pos="100000">
                  <a:srgbClr val="2F762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35" name="Line 23">
              <a:extLst>
                <a:ext uri="{FF2B5EF4-FFF2-40B4-BE49-F238E27FC236}">
                  <a16:creationId xmlns:a16="http://schemas.microsoft.com/office/drawing/2014/main" id="{171638F7-48B3-7E3C-DE06-26404D772E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953240" flipV="1">
              <a:off x="8753947" y="2599669"/>
              <a:ext cx="1587" cy="433388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Line 25">
              <a:extLst>
                <a:ext uri="{FF2B5EF4-FFF2-40B4-BE49-F238E27FC236}">
                  <a16:creationId xmlns:a16="http://schemas.microsoft.com/office/drawing/2014/main" id="{FF7B94C8-BEC6-C226-F053-18A6801F1D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79297" y="2858432"/>
              <a:ext cx="236538" cy="1111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Line 26">
              <a:extLst>
                <a:ext uri="{FF2B5EF4-FFF2-40B4-BE49-F238E27FC236}">
                  <a16:creationId xmlns:a16="http://schemas.microsoft.com/office/drawing/2014/main" id="{30AA574E-A99B-1FE9-2649-1440FA8096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379172" y="2898119"/>
              <a:ext cx="196850" cy="873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id="{4797CC22-A490-82DF-CE83-72A00DAB2F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538393" flipH="1" flipV="1">
              <a:off x="7267108" y="2641738"/>
              <a:ext cx="1587" cy="433388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978EF523-0124-97AD-3B0A-3436E013A8F1}"/>
              </a:ext>
            </a:extLst>
          </p:cNvPr>
          <p:cNvSpPr txBox="1"/>
          <p:nvPr/>
        </p:nvSpPr>
        <p:spPr>
          <a:xfrm>
            <a:off x="7913124" y="5742479"/>
            <a:ext cx="420267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/>
              <a:t>Twarge</a:t>
            </a:r>
            <a:r>
              <a:rPr lang="en-US" sz="1050" dirty="0"/>
              <a:t>, CC BY-SA 4.0, https://creativecommons.org/licenses/by-sa/4.0, via Wikimedia Commons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8D26D4D-BE72-5787-A96B-3246E421C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764" y="2778001"/>
            <a:ext cx="4288387" cy="2884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4" name="Object 9">
                <a:extLst>
                  <a:ext uri="{FF2B5EF4-FFF2-40B4-BE49-F238E27FC236}">
                    <a16:creationId xmlns:a16="http://schemas.microsoft.com/office/drawing/2014/main" id="{A0D11385-F439-C383-8894-A5CA15AD6F6E}"/>
                  </a:ext>
                </a:extLst>
              </p:cNvPr>
              <p:cNvSpPr txBox="1"/>
              <p:nvPr/>
            </p:nvSpPr>
            <p:spPr bwMode="auto">
              <a:xfrm>
                <a:off x="9571038" y="1019175"/>
                <a:ext cx="1585912" cy="8032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4" name="Object 9">
                <a:extLst>
                  <a:ext uri="{FF2B5EF4-FFF2-40B4-BE49-F238E27FC236}">
                    <a16:creationId xmlns:a16="http://schemas.microsoft.com/office/drawing/2014/main" id="{A0D11385-F439-C383-8894-A5CA15AD6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71038" y="1019175"/>
                <a:ext cx="1585912" cy="8032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 Box 13">
                <a:extLst>
                  <a:ext uri="{FF2B5EF4-FFF2-40B4-BE49-F238E27FC236}">
                    <a16:creationId xmlns:a16="http://schemas.microsoft.com/office/drawing/2014/main" id="{BF5B0E99-89C4-6C4D-2E5F-5B06A7A19C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91144" y="1770826"/>
                <a:ext cx="3365364" cy="1087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 i="1" dirty="0">
                    <a:solidFill>
                      <a:srgbClr val="000000"/>
                    </a:solidFill>
                    <a:latin typeface="Symbol" pitchFamily="18" charset="2"/>
                  </a:rPr>
                  <a:t>g</a:t>
                </a:r>
                <a:r>
                  <a:rPr lang="en-US" altLang="en-US" sz="1400" dirty="0">
                    <a:solidFill>
                      <a:srgbClr val="000000"/>
                    </a:solidFill>
                  </a:rPr>
                  <a:t>  = gyromagnetic ratio </a:t>
                </a:r>
              </a:p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den>
                    </m:f>
                  </m:oMath>
                </a14:m>
                <a:r>
                  <a:rPr lang="en-US" altLang="en-US" sz="1400" dirty="0">
                    <a:solidFill>
                      <a:srgbClr val="000000"/>
                    </a:solidFill>
                  </a:rPr>
                  <a:t> = transverse coherence time</a:t>
                </a:r>
              </a:p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 i="1" dirty="0">
                    <a:solidFill>
                      <a:srgbClr val="000000"/>
                    </a:solidFill>
                  </a:rPr>
                  <a:t>N</a:t>
                </a:r>
                <a:r>
                  <a:rPr lang="en-US" altLang="en-US" sz="1400" dirty="0">
                    <a:solidFill>
                      <a:srgbClr val="000000"/>
                    </a:solidFill>
                  </a:rPr>
                  <a:t> = number of atoms</a:t>
                </a:r>
              </a:p>
              <a:p>
                <a:pPr defTabSz="914400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400" i="1" dirty="0">
                    <a:solidFill>
                      <a:srgbClr val="000000"/>
                    </a:solidFill>
                    <a:latin typeface="Symbol" pitchFamily="18" charset="2"/>
                  </a:rPr>
                  <a:t>t</a:t>
                </a:r>
                <a:r>
                  <a:rPr lang="en-US" altLang="en-US" sz="1400" dirty="0">
                    <a:solidFill>
                      <a:srgbClr val="000000"/>
                    </a:solidFill>
                  </a:rPr>
                  <a:t>  = measurement time</a:t>
                </a:r>
              </a:p>
            </p:txBody>
          </p:sp>
        </mc:Choice>
        <mc:Fallback xmlns="">
          <p:sp>
            <p:nvSpPr>
              <p:cNvPr id="85" name="Text Box 13">
                <a:extLst>
                  <a:ext uri="{FF2B5EF4-FFF2-40B4-BE49-F238E27FC236}">
                    <a16:creationId xmlns:a16="http://schemas.microsoft.com/office/drawing/2014/main" id="{BF5B0E99-89C4-6C4D-2E5F-5B06A7A19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91144" y="1770826"/>
                <a:ext cx="3365364" cy="1087605"/>
              </a:xfrm>
              <a:prstGeom prst="rect">
                <a:avLst/>
              </a:prstGeom>
              <a:blipFill>
                <a:blip r:embed="rId6"/>
                <a:stretch>
                  <a:fillRect l="-543" t="-1117" b="-50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23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EF7CBA-A605-4663-8769-546E6743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OPMs for MEG: Early work was all SERF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1452A1-C15A-44EF-84A8-D08DAFC7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2" descr="http://physics.princeton.edu/romalis/medical/pictures/Micah%20Brain.jpg">
            <a:extLst>
              <a:ext uri="{FF2B5EF4-FFF2-40B4-BE49-F238E27FC236}">
                <a16:creationId xmlns:a16="http://schemas.microsoft.com/office/drawing/2014/main" id="{7EEE12D1-5F94-45D4-AAF4-669987B9A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5"/>
          <a:stretch/>
        </p:blipFill>
        <p:spPr bwMode="auto">
          <a:xfrm>
            <a:off x="1621817" y="829207"/>
            <a:ext cx="2890082" cy="342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FE808-620D-4B3C-9471-355D6912E8ED}"/>
              </a:ext>
            </a:extLst>
          </p:cNvPr>
          <p:cNvSpPr txBox="1"/>
          <p:nvPr/>
        </p:nvSpPr>
        <p:spPr>
          <a:xfrm>
            <a:off x="2523460" y="826216"/>
            <a:ext cx="2018622" cy="83099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Princeton/Twinleaf OPM MEG System</a:t>
            </a:r>
          </a:p>
          <a:p>
            <a:pPr algn="r"/>
            <a:r>
              <a:rPr lang="en-US" sz="1600" b="1" dirty="0"/>
              <a:t>2006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766C854-19C3-4A05-AFD3-D0C23ECE4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62" y="829207"/>
            <a:ext cx="5037870" cy="277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794589-A6F6-4421-9033-10FCBCA61D64}"/>
              </a:ext>
            </a:extLst>
          </p:cNvPr>
          <p:cNvSpPr txBox="1"/>
          <p:nvPr/>
        </p:nvSpPr>
        <p:spPr>
          <a:xfrm>
            <a:off x="5477811" y="926368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NIST Miniature Magnetometer  2012</a:t>
            </a:r>
          </a:p>
          <a:p>
            <a:r>
              <a:rPr lang="en-US" b="1" dirty="0"/>
              <a:t>-now </a:t>
            </a:r>
            <a:r>
              <a:rPr lang="en-US" b="1" dirty="0" err="1"/>
              <a:t>FieldLine</a:t>
            </a:r>
            <a:r>
              <a:rPr lang="en-US" b="1" dirty="0"/>
              <a:t> Inc.</a:t>
            </a:r>
          </a:p>
        </p:txBody>
      </p:sp>
      <p:pic>
        <p:nvPicPr>
          <p:cNvPr id="10" name="Content Placeholder 4" descr="DSC02952.JPG">
            <a:extLst>
              <a:ext uri="{FF2B5EF4-FFF2-40B4-BE49-F238E27FC236}">
                <a16:creationId xmlns:a16="http://schemas.microsoft.com/office/drawing/2014/main" id="{75F309C6-7350-453F-84AF-216C54C7F6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 bwMode="auto">
          <a:xfrm>
            <a:off x="6043418" y="3640236"/>
            <a:ext cx="4445984" cy="281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4D861F-B0B6-4B43-B630-30791C091187}"/>
              </a:ext>
            </a:extLst>
          </p:cNvPr>
          <p:cNvSpPr txBox="1"/>
          <p:nvPr/>
        </p:nvSpPr>
        <p:spPr>
          <a:xfrm>
            <a:off x="8810224" y="5249372"/>
            <a:ext cx="1768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Sandia Atomic </a:t>
            </a:r>
          </a:p>
          <a:p>
            <a:r>
              <a:rPr lang="en-US" b="1" dirty="0"/>
              <a:t>Magnetometer</a:t>
            </a:r>
          </a:p>
          <a:p>
            <a:pPr algn="ctr"/>
            <a:r>
              <a:rPr lang="en-US" b="1" dirty="0"/>
              <a:t>2010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03156A5-4E6F-43C2-A1BB-6D67E2A82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8" t="1605" r="769" b="1417"/>
          <a:stretch/>
        </p:blipFill>
        <p:spPr bwMode="auto">
          <a:xfrm>
            <a:off x="3133344" y="3641465"/>
            <a:ext cx="2713939" cy="285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3BC914-92B3-4EC0-BAD4-72941464F6EE}"/>
              </a:ext>
            </a:extLst>
          </p:cNvPr>
          <p:cNvSpPr txBox="1"/>
          <p:nvPr/>
        </p:nvSpPr>
        <p:spPr>
          <a:xfrm>
            <a:off x="2978191" y="6132211"/>
            <a:ext cx="304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QuSpin</a:t>
            </a:r>
            <a:r>
              <a:rPr lang="en-US" b="1" dirty="0"/>
              <a:t> Inc. Magnetometer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486B3A-0AA9-4571-9C43-FBDE05B0B05E}"/>
              </a:ext>
            </a:extLst>
          </p:cNvPr>
          <p:cNvSpPr txBox="1"/>
          <p:nvPr/>
        </p:nvSpPr>
        <p:spPr>
          <a:xfrm>
            <a:off x="5066904" y="590501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1938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C47BD-9913-4D35-A908-9949DAE47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Companies Using Zero-Field/SERF OPM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24DD0-8989-4F7C-A42A-53CC5E451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4951B-B5CE-4BFB-ABE7-45CBA4AED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48" y="1426891"/>
            <a:ext cx="4476750" cy="1104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8E9A0-4CC0-4A7B-BAC5-D4C354550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58" y="954245"/>
            <a:ext cx="3196685" cy="19116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013332-402C-40DA-8E19-B6788839C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23" t="14024" r="28176" b="17298"/>
          <a:stretch/>
        </p:blipFill>
        <p:spPr>
          <a:xfrm>
            <a:off x="5196468" y="963915"/>
            <a:ext cx="1591053" cy="1901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3D55E1-EF64-4B1B-9714-C94B7F4AB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091" y="2572192"/>
            <a:ext cx="2458381" cy="2458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18400-674A-4740-B2E2-DE8BFFB78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43" y="5216629"/>
            <a:ext cx="4354955" cy="616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C1C807-F7E0-6550-8671-51ECF9370F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468" y="3118239"/>
            <a:ext cx="6413500" cy="1747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DA4A03-4F9B-D24C-D39E-DA23D8098C27}"/>
              </a:ext>
            </a:extLst>
          </p:cNvPr>
          <p:cNvSpPr txBox="1"/>
          <p:nvPr/>
        </p:nvSpPr>
        <p:spPr>
          <a:xfrm>
            <a:off x="11451912" y="3468918"/>
            <a:ext cx="316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ACC36-B8B1-AE2B-C9D6-C0CE1E3C1F81}"/>
              </a:ext>
            </a:extLst>
          </p:cNvPr>
          <p:cNvSpPr txBox="1"/>
          <p:nvPr/>
        </p:nvSpPr>
        <p:spPr>
          <a:xfrm>
            <a:off x="6377997" y="6516603"/>
            <a:ext cx="428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*Assuming this is a zero-field/SERF OPM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442183-C356-3F34-7DB4-134D5503CE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6985" b="20861"/>
          <a:stretch/>
        </p:blipFill>
        <p:spPr>
          <a:xfrm>
            <a:off x="7069757" y="4837964"/>
            <a:ext cx="2213944" cy="16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B41E-9256-0698-3757-DF59D9BA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types of OPM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C6C727-34AD-B9C0-AFE5-A66B10F4D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7243" y="5632661"/>
            <a:ext cx="2636322" cy="663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536BA-75C4-3025-C647-C1A36E10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08E5F-1CC3-D3A8-E3C0-50159EB48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15" y="5327829"/>
            <a:ext cx="2888244" cy="1204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F16A2-8BA3-C5C1-ACF4-5F7FDB327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550" y="2273365"/>
            <a:ext cx="5639989" cy="3135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BDADCA-0CCE-5A1C-BDDF-3BD8263FA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3401" y="5730541"/>
            <a:ext cx="1716365" cy="6791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4F67DD-1C33-D5FC-0F76-650A4CC39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0153" y="5674709"/>
            <a:ext cx="1776660" cy="6596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E3745E-0276-C799-2521-12290F222C35}"/>
              </a:ext>
            </a:extLst>
          </p:cNvPr>
          <p:cNvSpPr txBox="1"/>
          <p:nvPr/>
        </p:nvSpPr>
        <p:spPr>
          <a:xfrm>
            <a:off x="6095999" y="892359"/>
            <a:ext cx="5537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Unshielded MEG using scalar OPM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6CBE93-A62D-EC2E-3D07-2F09F1E305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008"/>
          <a:stretch/>
        </p:blipFill>
        <p:spPr>
          <a:xfrm>
            <a:off x="2766949" y="2261473"/>
            <a:ext cx="2888244" cy="3154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14B987-9EC7-9980-6EEA-83B1FA3E43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1830"/>
          <a:stretch/>
        </p:blipFill>
        <p:spPr>
          <a:xfrm>
            <a:off x="64951" y="2279296"/>
            <a:ext cx="2535745" cy="31358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19FB79-5B26-4CC2-1BB6-C39B9BF2937A}"/>
              </a:ext>
            </a:extLst>
          </p:cNvPr>
          <p:cNvSpPr txBox="1"/>
          <p:nvPr/>
        </p:nvSpPr>
        <p:spPr>
          <a:xfrm>
            <a:off x="1769377" y="898519"/>
            <a:ext cx="2441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Helium-4 OPM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89CDE1-1096-E9AB-5593-6A79F030BBC1}"/>
              </a:ext>
            </a:extLst>
          </p:cNvPr>
          <p:cNvSpPr txBox="1"/>
          <p:nvPr/>
        </p:nvSpPr>
        <p:spPr>
          <a:xfrm>
            <a:off x="1125615" y="1421739"/>
            <a:ext cx="3974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Sensitivity: 50 </a:t>
            </a:r>
            <a:r>
              <a:rPr lang="en-US" dirty="0" err="1"/>
              <a:t>fT</a:t>
            </a:r>
            <a:r>
              <a:rPr lang="en-US" dirty="0"/>
              <a:t>/rt-Hz</a:t>
            </a:r>
          </a:p>
          <a:p>
            <a:r>
              <a:rPr lang="en-US" dirty="0"/>
              <a:t>Closed-loop, triaxial operation</a:t>
            </a:r>
          </a:p>
          <a:p>
            <a:r>
              <a:rPr lang="en-US" dirty="0"/>
              <a:t>No cell heating: 10 </a:t>
            </a:r>
            <a:r>
              <a:rPr lang="en-US" dirty="0" err="1"/>
              <a:t>mW</a:t>
            </a:r>
            <a:r>
              <a:rPr lang="en-US" dirty="0"/>
              <a:t> RF discharge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D2F418-05D6-B654-0A57-E5B81BE04E4A}"/>
              </a:ext>
            </a:extLst>
          </p:cNvPr>
          <p:cNvSpPr txBox="1"/>
          <p:nvPr/>
        </p:nvSpPr>
        <p:spPr>
          <a:xfrm>
            <a:off x="6095999" y="1372552"/>
            <a:ext cx="5402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Gradiometric Sensitivity: 15 </a:t>
            </a:r>
            <a:r>
              <a:rPr lang="en-US" dirty="0" err="1"/>
              <a:t>fT</a:t>
            </a:r>
            <a:r>
              <a:rPr lang="en-US" dirty="0"/>
              <a:t>/cm/rt-Hz</a:t>
            </a:r>
          </a:p>
          <a:p>
            <a:r>
              <a:rPr lang="en-US" dirty="0"/>
              <a:t>Measure field component parallel to ambient field</a:t>
            </a:r>
          </a:p>
          <a:p>
            <a:r>
              <a:rPr lang="en-US" dirty="0"/>
              <a:t>No crosstalk / magnetically silent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0808CB-B00A-E4F5-6CB8-99FD5DF61FF2}"/>
              </a:ext>
            </a:extLst>
          </p:cNvPr>
          <p:cNvSpPr txBox="1"/>
          <p:nvPr/>
        </p:nvSpPr>
        <p:spPr>
          <a:xfrm>
            <a:off x="274649" y="6469485"/>
            <a:ext cx="4487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William </a:t>
            </a:r>
            <a:r>
              <a:rPr lang="en-US" sz="1200" dirty="0" err="1"/>
              <a:t>Fourcault</a:t>
            </a:r>
            <a:r>
              <a:rPr lang="en-US" sz="1200" dirty="0"/>
              <a:t>, et al., </a:t>
            </a:r>
            <a:r>
              <a:rPr lang="en-US" sz="1200" i="1" dirty="0"/>
              <a:t>Opt. Express</a:t>
            </a:r>
            <a:r>
              <a:rPr lang="en-US" sz="1200" dirty="0"/>
              <a:t> </a:t>
            </a:r>
            <a:r>
              <a:rPr lang="en-US" sz="1200" b="1" dirty="0"/>
              <a:t>29</a:t>
            </a:r>
            <a:r>
              <a:rPr lang="en-US" sz="1200" dirty="0"/>
              <a:t>, 14467-14475 (2021)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F34AD4-5DCF-7A22-231B-CDCFAD7BA491}"/>
              </a:ext>
            </a:extLst>
          </p:cNvPr>
          <p:cNvSpPr txBox="1"/>
          <p:nvPr/>
        </p:nvSpPr>
        <p:spPr>
          <a:xfrm>
            <a:off x="6005292" y="6469485"/>
            <a:ext cx="3980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Limes, M.E., et al., </a:t>
            </a:r>
            <a:r>
              <a:rPr lang="en-US" sz="1200" i="1" dirty="0"/>
              <a:t>Phys. Rev. Appl</a:t>
            </a:r>
            <a:r>
              <a:rPr lang="en-US" sz="1200" b="1" dirty="0"/>
              <a:t>.</a:t>
            </a:r>
            <a:r>
              <a:rPr lang="en-US" sz="1200" dirty="0"/>
              <a:t> </a:t>
            </a:r>
            <a:r>
              <a:rPr lang="en-US" sz="1200" b="1" dirty="0"/>
              <a:t>14</a:t>
            </a:r>
            <a:r>
              <a:rPr lang="en-US" sz="1200" dirty="0"/>
              <a:t>, 011002 (2020)</a:t>
            </a:r>
          </a:p>
        </p:txBody>
      </p:sp>
    </p:spTree>
    <p:extLst>
      <p:ext uri="{BB962C8B-B14F-4D97-AF65-F5344CB8AC3E}">
        <p14:creationId xmlns:p14="http://schemas.microsoft.com/office/powerpoint/2010/main" val="120934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281473" y="174155"/>
            <a:ext cx="11540352" cy="11441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5321" spc="-1" dirty="0">
                <a:latin typeface="Georgia"/>
              </a:rPr>
              <a:t>Helium-4 OPM - principle</a:t>
            </a:r>
            <a:endParaRPr lang="en-US" sz="5321" spc="-1" dirty="0">
              <a:latin typeface="Arial"/>
            </a:endParaRPr>
          </a:p>
        </p:txBody>
      </p:sp>
      <p:sp>
        <p:nvSpPr>
          <p:cNvPr id="249" name="Cylindre 1"/>
          <p:cNvSpPr/>
          <p:nvPr/>
        </p:nvSpPr>
        <p:spPr>
          <a:xfrm rot="5400000">
            <a:off x="5321888" y="1874338"/>
            <a:ext cx="734497" cy="1314431"/>
          </a:xfrm>
          <a:prstGeom prst="can">
            <a:avLst>
              <a:gd name="adj" fmla="val 45877"/>
            </a:avLst>
          </a:prstGeom>
          <a:solidFill>
            <a:srgbClr val="DF97E1">
              <a:alpha val="60000"/>
            </a:srgbClr>
          </a:solidFill>
          <a:ln w="64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Flèche droite 2"/>
          <p:cNvSpPr/>
          <p:nvPr/>
        </p:nvSpPr>
        <p:spPr>
          <a:xfrm>
            <a:off x="1004162" y="2399849"/>
            <a:ext cx="7678038" cy="240769"/>
          </a:xfrm>
          <a:prstGeom prst="rightArrow">
            <a:avLst>
              <a:gd name="adj1" fmla="val 23469"/>
              <a:gd name="adj2" fmla="val 134030"/>
            </a:avLst>
          </a:prstGeom>
          <a:solidFill>
            <a:srgbClr val="FFA6A6"/>
          </a:solidFill>
          <a:ln w="25560">
            <a:solidFill>
              <a:srgbClr val="FFA6A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onnecteur droit avec flèche 9"/>
          <p:cNvSpPr/>
          <p:nvPr/>
        </p:nvSpPr>
        <p:spPr>
          <a:xfrm>
            <a:off x="6732975" y="2535690"/>
            <a:ext cx="3590196" cy="348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ZoneTexte 36"/>
              <p:cNvSpPr txBox="1"/>
              <p:nvPr/>
            </p:nvSpPr>
            <p:spPr>
              <a:xfrm>
                <a:off x="9879077" y="2522193"/>
                <a:ext cx="444529" cy="337424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177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sz="2177"/>
              </a:p>
            </p:txBody>
          </p:sp>
        </mc:Choice>
        <mc:Fallback xmlns="">
          <p:sp>
            <p:nvSpPr>
              <p:cNvPr id="252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9077" y="2522193"/>
                <a:ext cx="444529" cy="337424"/>
              </a:xfrm>
              <a:prstGeom prst="rect">
                <a:avLst/>
              </a:prstGeom>
              <a:blipFill>
                <a:blip r:embed="rId2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Connecteur droit avec flèche 14"/>
          <p:cNvSpPr/>
          <p:nvPr/>
        </p:nvSpPr>
        <p:spPr>
          <a:xfrm flipV="1">
            <a:off x="5686742" y="1536043"/>
            <a:ext cx="435" cy="62260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onnecteur droit 10"/>
          <p:cNvSpPr/>
          <p:nvPr/>
        </p:nvSpPr>
        <p:spPr>
          <a:xfrm>
            <a:off x="5686307" y="2897932"/>
            <a:ext cx="1742" cy="358758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onnecteur droit 11"/>
          <p:cNvSpPr/>
          <p:nvPr/>
        </p:nvSpPr>
        <p:spPr>
          <a:xfrm flipH="1">
            <a:off x="5254403" y="2202619"/>
            <a:ext cx="957415" cy="602575"/>
          </a:xfrm>
          <a:prstGeom prst="line">
            <a:avLst/>
          </a:prstGeom>
          <a:ln w="9360">
            <a:solidFill>
              <a:srgbClr val="000000"/>
            </a:solidFill>
            <a:prstDash val="dash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onnecteur droit 12"/>
          <p:cNvSpPr/>
          <p:nvPr/>
        </p:nvSpPr>
        <p:spPr>
          <a:xfrm>
            <a:off x="5686307" y="2164741"/>
            <a:ext cx="1742" cy="734497"/>
          </a:xfrm>
          <a:prstGeom prst="line">
            <a:avLst/>
          </a:prstGeom>
          <a:ln w="9360">
            <a:solidFill>
              <a:srgbClr val="000000"/>
            </a:solidFill>
            <a:prstDash val="dash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onnecteur droit 13"/>
          <p:cNvSpPr/>
          <p:nvPr/>
        </p:nvSpPr>
        <p:spPr>
          <a:xfrm flipH="1" flipV="1">
            <a:off x="4953987" y="2534819"/>
            <a:ext cx="1202102" cy="871"/>
          </a:xfrm>
          <a:prstGeom prst="line">
            <a:avLst/>
          </a:prstGeom>
          <a:ln w="9360">
            <a:solidFill>
              <a:srgbClr val="000000"/>
            </a:solidFill>
            <a:prstDash val="dash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onnecteur droit 14"/>
          <p:cNvSpPr/>
          <p:nvPr/>
        </p:nvSpPr>
        <p:spPr>
          <a:xfrm>
            <a:off x="5806909" y="2535690"/>
            <a:ext cx="1341425" cy="435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onnecteur droit 15"/>
          <p:cNvSpPr/>
          <p:nvPr/>
        </p:nvSpPr>
        <p:spPr>
          <a:xfrm>
            <a:off x="1009822" y="2518710"/>
            <a:ext cx="3968111" cy="16980"/>
          </a:xfrm>
          <a:prstGeom prst="line">
            <a:avLst/>
          </a:prstGeom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ZoneTexte 41"/>
              <p:cNvSpPr txBox="1"/>
              <p:nvPr/>
            </p:nvSpPr>
            <p:spPr>
              <a:xfrm>
                <a:off x="5310133" y="1293533"/>
                <a:ext cx="464993" cy="337424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177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sz="2177"/>
              </a:p>
            </p:txBody>
          </p:sp>
        </mc:Choice>
        <mc:Fallback xmlns="">
          <p:sp>
            <p:nvSpPr>
              <p:cNvPr id="260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133" y="1293533"/>
                <a:ext cx="464993" cy="337424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1" name="ZoneTexte 42"/>
          <p:cNvSpPr/>
          <p:nvPr/>
        </p:nvSpPr>
        <p:spPr>
          <a:xfrm>
            <a:off x="7986454" y="1907428"/>
            <a:ext cx="1846676" cy="4076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935" spc="-1">
                <a:solidFill>
                  <a:srgbClr val="000000"/>
                </a:solidFill>
                <a:latin typeface="Georgia"/>
                <a:ea typeface="DejaVu Sans"/>
              </a:rPr>
              <a:t>photo-detector</a:t>
            </a:r>
            <a:endParaRPr lang="en-US" sz="1935" spc="-1">
              <a:latin typeface="Arial"/>
            </a:endParaRPr>
          </a:p>
        </p:txBody>
      </p:sp>
      <p:sp>
        <p:nvSpPr>
          <p:cNvPr id="262" name="ZoneTexte 43"/>
          <p:cNvSpPr/>
          <p:nvPr/>
        </p:nvSpPr>
        <p:spPr>
          <a:xfrm>
            <a:off x="427253" y="1856923"/>
            <a:ext cx="1613150" cy="7054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935" spc="-1">
                <a:solidFill>
                  <a:srgbClr val="FFA6A6"/>
                </a:solidFill>
                <a:latin typeface="Georgia"/>
                <a:ea typeface="DejaVu Sans"/>
              </a:rPr>
              <a:t>pump/probe</a:t>
            </a:r>
            <a:endParaRPr lang="en-US" sz="1935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935" spc="-1">
                <a:solidFill>
                  <a:srgbClr val="FFA6A6"/>
                </a:solidFill>
                <a:latin typeface="Georgia"/>
                <a:ea typeface="DejaVu Sans"/>
              </a:rPr>
              <a:t>laser beam</a:t>
            </a:r>
            <a:endParaRPr lang="en-US" sz="1935" spc="-1">
              <a:latin typeface="Arial"/>
            </a:endParaRPr>
          </a:p>
        </p:txBody>
      </p:sp>
      <p:sp>
        <p:nvSpPr>
          <p:cNvPr id="263" name="Connecteur droit 16"/>
          <p:cNvSpPr/>
          <p:nvPr/>
        </p:nvSpPr>
        <p:spPr>
          <a:xfrm>
            <a:off x="2420039" y="2047187"/>
            <a:ext cx="1306" cy="979619"/>
          </a:xfrm>
          <a:prstGeom prst="line">
            <a:avLst/>
          </a:prstGeom>
          <a:ln w="9360">
            <a:solidFill>
              <a:srgbClr val="000000"/>
            </a:solidFill>
            <a:prstDash val="dash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onnecteur droit 17"/>
          <p:cNvSpPr/>
          <p:nvPr/>
        </p:nvSpPr>
        <p:spPr>
          <a:xfrm flipH="1">
            <a:off x="2032544" y="2308418"/>
            <a:ext cx="755831" cy="475442"/>
          </a:xfrm>
          <a:prstGeom prst="line">
            <a:avLst/>
          </a:prstGeom>
          <a:ln w="9360">
            <a:solidFill>
              <a:srgbClr val="000000"/>
            </a:solidFill>
            <a:prstDash val="dash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onnecteur droit avec flèche 15"/>
          <p:cNvSpPr/>
          <p:nvPr/>
        </p:nvSpPr>
        <p:spPr>
          <a:xfrm>
            <a:off x="2415249" y="2041962"/>
            <a:ext cx="435" cy="9787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A6A6"/>
            </a:solidFill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Forme libre 2"/>
          <p:cNvSpPr/>
          <p:nvPr/>
        </p:nvSpPr>
        <p:spPr>
          <a:xfrm>
            <a:off x="9320477" y="2314949"/>
            <a:ext cx="1205149" cy="223789"/>
          </a:xfrm>
          <a:custGeom>
            <a:avLst/>
            <a:gdLst/>
            <a:ahLst/>
            <a:cxnLst/>
            <a:rect l="l" t="t" r="r" b="b"/>
            <a:pathLst>
              <a:path w="905070" h="224969">
                <a:moveTo>
                  <a:pt x="0" y="224969"/>
                </a:moveTo>
                <a:cubicBezTo>
                  <a:pt x="87863" y="120000"/>
                  <a:pt x="175727" y="15031"/>
                  <a:pt x="270588" y="1035"/>
                </a:cubicBezTo>
                <a:cubicBezTo>
                  <a:pt x="365449" y="-12961"/>
                  <a:pt x="463421" y="119223"/>
                  <a:pt x="569168" y="140994"/>
                </a:cubicBezTo>
                <a:cubicBezTo>
                  <a:pt x="674915" y="162765"/>
                  <a:pt x="570723" y="-5186"/>
                  <a:pt x="905070" y="131663"/>
                </a:cubicBezTo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orde 2"/>
          <p:cNvSpPr/>
          <p:nvPr/>
        </p:nvSpPr>
        <p:spPr>
          <a:xfrm>
            <a:off x="8425758" y="2261832"/>
            <a:ext cx="913005" cy="544233"/>
          </a:xfrm>
          <a:prstGeom prst="chord">
            <a:avLst>
              <a:gd name="adj1" fmla="val 15392449"/>
              <a:gd name="adj2" fmla="val 6214305"/>
            </a:avLst>
          </a:prstGeom>
          <a:solidFill>
            <a:srgbClr val="808080"/>
          </a:solidFill>
          <a:ln w="255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ZoneTexte 267"/>
              <p:cNvSpPr txBox="1"/>
              <p:nvPr/>
            </p:nvSpPr>
            <p:spPr>
              <a:xfrm>
                <a:off x="2366921" y="1767668"/>
                <a:ext cx="693135" cy="539444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sz="217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sz="2177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sz="2177"/>
              </a:p>
            </p:txBody>
          </p:sp>
        </mc:Choice>
        <mc:Fallback xmlns="">
          <p:sp>
            <p:nvSpPr>
              <p:cNvPr id="268" name="ZoneTexte 2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921" y="1767668"/>
                <a:ext cx="693135" cy="539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9" name="ZoneTexte 268"/>
          <p:cNvSpPr txBox="1"/>
          <p:nvPr/>
        </p:nvSpPr>
        <p:spPr>
          <a:xfrm>
            <a:off x="5089392" y="2113801"/>
            <a:ext cx="656998" cy="391412"/>
          </a:xfrm>
          <a:prstGeom prst="rect">
            <a:avLst/>
          </a:prstGeom>
        </p:spPr>
        <p:txBody>
          <a:bodyPr/>
          <a:lstStyle/>
          <a:p>
            <a:endParaRPr sz="2177"/>
          </a:p>
        </p:txBody>
      </p:sp>
      <p:grpSp>
        <p:nvGrpSpPr>
          <p:cNvPr id="270" name="Groupe 269"/>
          <p:cNvGrpSpPr/>
          <p:nvPr/>
        </p:nvGrpSpPr>
        <p:grpSpPr>
          <a:xfrm>
            <a:off x="4080637" y="3058154"/>
            <a:ext cx="1351439" cy="885576"/>
            <a:chOff x="3490920" y="2528640"/>
            <a:chExt cx="1117440" cy="732240"/>
          </a:xfrm>
        </p:grpSpPr>
        <p:sp>
          <p:nvSpPr>
            <p:cNvPr id="271" name="Connecteur droit avec flèche 10"/>
            <p:cNvSpPr/>
            <p:nvPr/>
          </p:nvSpPr>
          <p:spPr>
            <a:xfrm>
              <a:off x="3899520" y="2975040"/>
              <a:ext cx="5950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1752B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2" name="ZoneTexte 271"/>
                <p:cNvSpPr txBox="1"/>
                <p:nvPr/>
              </p:nvSpPr>
              <p:spPr>
                <a:xfrm>
                  <a:off x="3979080" y="3005280"/>
                  <a:ext cx="356760" cy="2556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sz="2177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177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sz="2177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sz="2177"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p:sp>
          <p:nvSpPr>
            <p:cNvPr id="273" name="Connecteur droit avec flèche 1"/>
            <p:cNvSpPr/>
            <p:nvPr/>
          </p:nvSpPr>
          <p:spPr>
            <a:xfrm flipV="1">
              <a:off x="3894480" y="2528280"/>
              <a:ext cx="4680" cy="4460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069A2E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ZoneTexte 273"/>
                <p:cNvSpPr txBox="1"/>
                <p:nvPr/>
              </p:nvSpPr>
              <p:spPr>
                <a:xfrm>
                  <a:off x="3490920" y="2588400"/>
                  <a:ext cx="356760" cy="24084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sz="2177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177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sz="2177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sz="2177"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p:sp>
          <p:nvSpPr>
            <p:cNvPr id="275" name="Connecteur droit 2"/>
            <p:cNvSpPr/>
            <p:nvPr/>
          </p:nvSpPr>
          <p:spPr>
            <a:xfrm flipH="1">
              <a:off x="3894480" y="2715120"/>
              <a:ext cx="396720" cy="249840"/>
            </a:xfrm>
            <a:prstGeom prst="line">
              <a:avLst/>
            </a:prstGeom>
            <a:ln w="18000">
              <a:solidFill>
                <a:srgbClr val="FF860D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ZoneTexte 275"/>
                <p:cNvSpPr txBox="1"/>
                <p:nvPr/>
              </p:nvSpPr>
              <p:spPr>
                <a:xfrm>
                  <a:off x="4251600" y="2554200"/>
                  <a:ext cx="356760" cy="24984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sz="2177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177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sz="2177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sz="2177"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</p:grpSp>
      <p:grpSp>
        <p:nvGrpSpPr>
          <p:cNvPr id="277" name="Groupe 276"/>
          <p:cNvGrpSpPr/>
          <p:nvPr/>
        </p:nvGrpSpPr>
        <p:grpSpPr>
          <a:xfrm>
            <a:off x="5631448" y="1785084"/>
            <a:ext cx="2014533" cy="1444176"/>
            <a:chOff x="5097240" y="1476000"/>
            <a:chExt cx="1665720" cy="1194120"/>
          </a:xfrm>
        </p:grpSpPr>
        <p:sp>
          <p:nvSpPr>
            <p:cNvPr id="278" name="Connecteur droit avec flèche 10"/>
            <p:cNvSpPr/>
            <p:nvPr/>
          </p:nvSpPr>
          <p:spPr>
            <a:xfrm>
              <a:off x="5101920" y="2090880"/>
              <a:ext cx="59508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36000">
              <a:solidFill>
                <a:srgbClr val="1752B1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ZoneTexte 278"/>
                <p:cNvSpPr txBox="1"/>
                <p:nvPr/>
              </p:nvSpPr>
              <p:spPr>
                <a:xfrm>
                  <a:off x="5379840" y="2409480"/>
                  <a:ext cx="1383120" cy="26064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sz="2177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177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sz="2177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acc>
                        <m:sSub>
                          <m:sSubPr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sz="2177">
                            <a:latin typeface="Cambria Math" panose="02040503050406030204" pitchFamily="18" charset="0"/>
                          </a:rPr>
                          <m:t>𝑐𝑜𝑠</m:t>
                        </m:r>
                        <m:d>
                          <m:dPr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sz="2177"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p:sp>
          <p:nvSpPr>
            <p:cNvPr id="280" name="Connecteur droit 2"/>
            <p:cNvSpPr/>
            <p:nvPr/>
          </p:nvSpPr>
          <p:spPr>
            <a:xfrm flipH="1">
              <a:off x="5097240" y="1812960"/>
              <a:ext cx="396720" cy="267120"/>
            </a:xfrm>
            <a:prstGeom prst="line">
              <a:avLst/>
            </a:prstGeom>
            <a:ln w="36000">
              <a:solidFill>
                <a:srgbClr val="FF860D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1" name="ZoneTexte 280"/>
                <p:cNvSpPr txBox="1"/>
                <p:nvPr/>
              </p:nvSpPr>
              <p:spPr>
                <a:xfrm>
                  <a:off x="5269680" y="1476000"/>
                  <a:ext cx="1357560" cy="25416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sz="2177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177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sz="2177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acc>
                        <m:sSub>
                          <m:sSubPr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sz="2177">
                            <a:latin typeface="Cambria Math" panose="02040503050406030204" pitchFamily="18" charset="0"/>
                          </a:rPr>
                          <m:t>𝑐𝑜𝑠</m:t>
                        </m:r>
                        <m:d>
                          <m:dPr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𝛺</m:t>
                            </m:r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sz="2177"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</p:grpSp>
      <p:sp>
        <p:nvSpPr>
          <p:cNvPr id="282" name="ZoneTexte 44"/>
          <p:cNvSpPr/>
          <p:nvPr/>
        </p:nvSpPr>
        <p:spPr>
          <a:xfrm>
            <a:off x="1403152" y="4900709"/>
            <a:ext cx="2555909" cy="12266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14" spc="-1" dirty="0">
                <a:solidFill>
                  <a:srgbClr val="000000"/>
                </a:solidFill>
                <a:latin typeface="Georgia"/>
                <a:ea typeface="DejaVu Sans"/>
              </a:rPr>
              <a:t>Parametric resonances</a:t>
            </a:r>
            <a:endParaRPr lang="en-US" sz="1814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814" spc="-1" dirty="0">
                <a:solidFill>
                  <a:srgbClr val="000000"/>
                </a:solidFill>
                <a:latin typeface="Georgia"/>
                <a:ea typeface="DejaVu Sans"/>
              </a:rPr>
              <a:t>along each direction</a:t>
            </a:r>
            <a:endParaRPr lang="en-US" sz="1814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814" spc="-1" dirty="0">
                <a:solidFill>
                  <a:srgbClr val="000000"/>
                </a:solidFill>
                <a:latin typeface="Georgia"/>
                <a:ea typeface="DejaVu Sans"/>
              </a:rPr>
              <a:t>with 2 rf fields </a:t>
            </a:r>
            <a:endParaRPr lang="en-US" sz="1814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814" spc="-1" dirty="0">
                <a:solidFill>
                  <a:srgbClr val="000000"/>
                </a:solidFill>
                <a:latin typeface="Georgia"/>
                <a:ea typeface="DejaVu Sans"/>
              </a:rPr>
              <a:t>and 1 laser beam </a:t>
            </a:r>
            <a:endParaRPr lang="en-US" sz="1814" spc="-1" dirty="0">
              <a:latin typeface="Arial"/>
            </a:endParaRPr>
          </a:p>
        </p:txBody>
      </p:sp>
      <p:grpSp>
        <p:nvGrpSpPr>
          <p:cNvPr id="283" name="Groupe 282"/>
          <p:cNvGrpSpPr/>
          <p:nvPr/>
        </p:nvGrpSpPr>
        <p:grpSpPr>
          <a:xfrm>
            <a:off x="439519" y="3231442"/>
            <a:ext cx="3412746" cy="1276770"/>
            <a:chOff x="363240" y="2671920"/>
            <a:chExt cx="2821835" cy="1055698"/>
          </a:xfrm>
        </p:grpSpPr>
        <p:sp>
          <p:nvSpPr>
            <p:cNvPr id="284" name="Connecteur droit avec flèche 10"/>
            <p:cNvSpPr/>
            <p:nvPr/>
          </p:nvSpPr>
          <p:spPr>
            <a:xfrm>
              <a:off x="363240" y="3421800"/>
              <a:ext cx="257904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5" name="Connecteur droit avec flèche 1"/>
            <p:cNvSpPr/>
            <p:nvPr/>
          </p:nvSpPr>
          <p:spPr>
            <a:xfrm flipV="1">
              <a:off x="363240" y="2671920"/>
              <a:ext cx="11520" cy="74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" name="ZoneTexte 285"/>
                <p:cNvSpPr txBox="1"/>
                <p:nvPr/>
              </p:nvSpPr>
              <p:spPr>
                <a:xfrm>
                  <a:off x="641160" y="2784960"/>
                  <a:ext cx="467640" cy="22644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177">
                            <a:latin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sz="2177"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p:sp>
          <p:nvSpPr>
            <p:cNvPr id="287" name="Connecteur droit avec flèche 2"/>
            <p:cNvSpPr/>
            <p:nvPr/>
          </p:nvSpPr>
          <p:spPr>
            <a:xfrm flipV="1">
              <a:off x="882720" y="2973240"/>
              <a:ext cx="3600" cy="446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8" name="ZoneTexte 287"/>
                <p:cNvSpPr txBox="1"/>
                <p:nvPr/>
              </p:nvSpPr>
              <p:spPr>
                <a:xfrm>
                  <a:off x="720720" y="3378799"/>
                  <a:ext cx="297000" cy="14004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177">
                            <a:latin typeface="Cambria Math" panose="02040503050406030204" pitchFamily="18" charset="0"/>
                          </a:rPr>
                          <m:t>𝛺</m:t>
                        </m:r>
                      </m:oMath>
                    </m:oMathPara>
                  </a14:m>
                  <a:endParaRPr sz="2177" dirty="0"/>
                </a:p>
              </p:txBody>
            </p:sp>
          </mc:Choice>
          <mc:Fallback xmlns="">
            <p:sp>
              <p:nvSpPr>
                <p:cNvPr id="288" name="ZoneTexte 2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720" y="3378799"/>
                  <a:ext cx="297000" cy="140040"/>
                </a:xfrm>
                <a:prstGeom prst="rect">
                  <a:avLst/>
                </a:prstGeom>
                <a:blipFill>
                  <a:blip r:embed="rId5"/>
                  <a:stretch>
                    <a:fillRect r="-5085" b="-139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ZoneTexte 288"/>
                <p:cNvSpPr txBox="1"/>
                <p:nvPr/>
              </p:nvSpPr>
              <p:spPr>
                <a:xfrm>
                  <a:off x="1950480" y="2784960"/>
                  <a:ext cx="467640" cy="22644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177">
                            <a:latin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sz="2177"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p:sp>
          <p:nvSpPr>
            <p:cNvPr id="290" name="Connecteur droit avec flèche 3"/>
            <p:cNvSpPr/>
            <p:nvPr/>
          </p:nvSpPr>
          <p:spPr>
            <a:xfrm flipV="1">
              <a:off x="2192760" y="2973240"/>
              <a:ext cx="3600" cy="4464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1" name="ZoneTexte 290"/>
                <p:cNvSpPr txBox="1"/>
                <p:nvPr/>
              </p:nvSpPr>
              <p:spPr>
                <a:xfrm>
                  <a:off x="2030760" y="3408318"/>
                  <a:ext cx="308520" cy="10368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177">
                            <a:latin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sz="2177"/>
                </a:p>
              </p:txBody>
            </p:sp>
          </mc:Choice>
          <mc:Fallback xmlns="">
            <p:sp>
              <p:nvSpPr>
                <p:cNvPr id="291" name="ZoneTexte 2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0760" y="3408318"/>
                  <a:ext cx="308520" cy="103680"/>
                </a:xfrm>
                <a:prstGeom prst="rect">
                  <a:avLst/>
                </a:prstGeom>
                <a:blipFill>
                  <a:blip r:embed="rId6"/>
                  <a:stretch>
                    <a:fillRect b="-20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2" name="ZoneTexte 291"/>
                <p:cNvSpPr txBox="1"/>
                <p:nvPr/>
              </p:nvSpPr>
              <p:spPr>
                <a:xfrm>
                  <a:off x="1474920" y="2785320"/>
                  <a:ext cx="467640" cy="22644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177">
                            <a:latin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sz="2177"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p:sp>
          <p:nvSpPr>
            <p:cNvPr id="293" name="Connecteur droit avec flèche 4"/>
            <p:cNvSpPr/>
            <p:nvPr/>
          </p:nvSpPr>
          <p:spPr>
            <a:xfrm flipV="1">
              <a:off x="1716480" y="3128040"/>
              <a:ext cx="3600" cy="297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ZoneTexte 293"/>
                <p:cNvSpPr txBox="1"/>
                <p:nvPr/>
              </p:nvSpPr>
              <p:spPr>
                <a:xfrm>
                  <a:off x="1286357" y="3566969"/>
                  <a:ext cx="843476" cy="14364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177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sz="2177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2177">
                            <a:latin typeface="Cambria Math" panose="02040503050406030204" pitchFamily="18" charset="0"/>
                          </a:rPr>
                          <m:t>𝛺</m:t>
                        </m:r>
                      </m:oMath>
                    </m:oMathPara>
                  </a14:m>
                  <a:endParaRPr sz="2177" dirty="0"/>
                </a:p>
              </p:txBody>
            </p:sp>
          </mc:Choice>
          <mc:Fallback xmlns="">
            <p:sp>
              <p:nvSpPr>
                <p:cNvPr id="294" name="ZoneTexte 2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6357" y="3566969"/>
                  <a:ext cx="843476" cy="143640"/>
                </a:xfrm>
                <a:prstGeom prst="rect">
                  <a:avLst/>
                </a:prstGeom>
                <a:blipFill>
                  <a:blip r:embed="rId7"/>
                  <a:stretch>
                    <a:fillRect b="-139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ZoneTexte 294"/>
                <p:cNvSpPr txBox="1"/>
                <p:nvPr/>
              </p:nvSpPr>
              <p:spPr>
                <a:xfrm>
                  <a:off x="2427480" y="2785680"/>
                  <a:ext cx="467640" cy="22644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177">
                            <a:latin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sz="217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sz="2177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sz="2177"/>
                </a:p>
              </p:txBody>
            </p:sp>
          </mc:Choice>
          <mc:Fallback xmlns="" xmlns:p14="http://schemas.microsoft.com/office/powerpoint/2010/main" xmlns:p15="http://schemas.microsoft.com/office/powerpoint/2012/main"/>
        </mc:AlternateContent>
        <p:sp>
          <p:nvSpPr>
            <p:cNvPr id="296" name="Connecteur droit avec flèche 5"/>
            <p:cNvSpPr/>
            <p:nvPr/>
          </p:nvSpPr>
          <p:spPr>
            <a:xfrm flipV="1">
              <a:off x="2669400" y="3122640"/>
              <a:ext cx="3600" cy="297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7" name="ZoneTexte 296"/>
                <p:cNvSpPr txBox="1"/>
                <p:nvPr/>
              </p:nvSpPr>
              <p:spPr>
                <a:xfrm>
                  <a:off x="2236120" y="3587578"/>
                  <a:ext cx="948955" cy="14004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177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sz="2177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2177">
                            <a:latin typeface="Cambria Math" panose="02040503050406030204" pitchFamily="18" charset="0"/>
                          </a:rPr>
                          <m:t>𝛺</m:t>
                        </m:r>
                      </m:oMath>
                    </m:oMathPara>
                  </a14:m>
                  <a:endParaRPr sz="2177" dirty="0"/>
                </a:p>
              </p:txBody>
            </p:sp>
          </mc:Choice>
          <mc:Fallback xmlns="">
            <p:sp>
              <p:nvSpPr>
                <p:cNvPr id="297" name="ZoneTexte 2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6120" y="3587578"/>
                  <a:ext cx="948955" cy="140040"/>
                </a:xfrm>
                <a:prstGeom prst="rect">
                  <a:avLst/>
                </a:prstGeom>
                <a:blipFill>
                  <a:blip r:embed="rId8"/>
                  <a:stretch>
                    <a:fillRect b="-1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8" name="Groupe 297"/>
          <p:cNvGrpSpPr/>
          <p:nvPr/>
        </p:nvGrpSpPr>
        <p:grpSpPr>
          <a:xfrm>
            <a:off x="394239" y="5002589"/>
            <a:ext cx="960027" cy="576452"/>
            <a:chOff x="325800" y="4136400"/>
            <a:chExt cx="793800" cy="476640"/>
          </a:xfrm>
        </p:grpSpPr>
        <p:sp>
          <p:nvSpPr>
            <p:cNvPr id="299" name="Connecteur droit 298"/>
            <p:cNvSpPr/>
            <p:nvPr/>
          </p:nvSpPr>
          <p:spPr>
            <a:xfrm flipH="1">
              <a:off x="325800" y="4612680"/>
              <a:ext cx="793800" cy="360"/>
            </a:xfrm>
            <a:prstGeom prst="line">
              <a:avLst/>
            </a:prstGeom>
            <a:ln w="29160">
              <a:solidFill>
                <a:srgbClr val="00000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0" name="Connecteur droit 299"/>
            <p:cNvSpPr/>
            <p:nvPr/>
          </p:nvSpPr>
          <p:spPr>
            <a:xfrm flipV="1">
              <a:off x="345600" y="4136400"/>
              <a:ext cx="360" cy="476280"/>
            </a:xfrm>
            <a:prstGeom prst="line">
              <a:avLst/>
            </a:prstGeom>
            <a:ln w="29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01" name="Groupe 300"/>
          <p:cNvGrpSpPr/>
          <p:nvPr/>
        </p:nvGrpSpPr>
        <p:grpSpPr>
          <a:xfrm>
            <a:off x="7618176" y="3743889"/>
            <a:ext cx="4551522" cy="2214361"/>
            <a:chOff x="6298926" y="3095640"/>
            <a:chExt cx="3763434" cy="1830948"/>
          </a:xfrm>
        </p:grpSpPr>
        <p:grpSp>
          <p:nvGrpSpPr>
            <p:cNvPr id="302" name="Groupe 301"/>
            <p:cNvGrpSpPr/>
            <p:nvPr/>
          </p:nvGrpSpPr>
          <p:grpSpPr>
            <a:xfrm>
              <a:off x="6298926" y="3095640"/>
              <a:ext cx="3475794" cy="1830948"/>
              <a:chOff x="6298926" y="3095640"/>
              <a:chExt cx="3475794" cy="1830948"/>
            </a:xfrm>
          </p:grpSpPr>
          <p:sp>
            <p:nvSpPr>
              <p:cNvPr id="303" name="Rectangle 57"/>
              <p:cNvSpPr/>
              <p:nvPr/>
            </p:nvSpPr>
            <p:spPr>
              <a:xfrm>
                <a:off x="6506280" y="3100320"/>
                <a:ext cx="207000" cy="1486440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" name="ZoneTexte 5"/>
              <p:cNvSpPr/>
              <p:nvPr/>
            </p:nvSpPr>
            <p:spPr>
              <a:xfrm rot="16200000">
                <a:off x="5843897" y="3788646"/>
                <a:ext cx="1139366" cy="22930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108847" tIns="54423" rIns="108847" bIns="54423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z="1088" spc="-1">
                    <a:solidFill>
                      <a:srgbClr val="000000"/>
                    </a:solidFill>
                    <a:latin typeface="Georgia"/>
                    <a:ea typeface="DejaVu Sans"/>
                  </a:rPr>
                  <a:t>Signal (Arb. Units)</a:t>
                </a:r>
                <a:endParaRPr lang="en-US" sz="1088" spc="-1">
                  <a:latin typeface="Arial"/>
                </a:endParaRPr>
              </a:p>
            </p:txBody>
          </p:sp>
          <p:sp>
            <p:nvSpPr>
              <p:cNvPr id="305" name="ZoneTexte 49"/>
              <p:cNvSpPr/>
              <p:nvPr/>
            </p:nvSpPr>
            <p:spPr>
              <a:xfrm>
                <a:off x="7425360" y="4697280"/>
                <a:ext cx="1739953" cy="229308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108847" tIns="54423" rIns="108847" bIns="54423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z="1088" spc="-1">
                    <a:solidFill>
                      <a:srgbClr val="000000"/>
                    </a:solidFill>
                    <a:latin typeface="Georgia"/>
                    <a:ea typeface="DejaVu Sans"/>
                  </a:rPr>
                  <a:t> Magnetic field amplitude (nT)</a:t>
                </a:r>
                <a:endParaRPr lang="en-US" sz="1088" spc="-1">
                  <a:latin typeface="Arial"/>
                </a:endParaRPr>
              </a:p>
            </p:txBody>
          </p:sp>
          <p:sp>
            <p:nvSpPr>
              <p:cNvPr id="306" name="Rectangle 51"/>
              <p:cNvSpPr/>
              <p:nvPr/>
            </p:nvSpPr>
            <p:spPr>
              <a:xfrm>
                <a:off x="6714000" y="4611240"/>
                <a:ext cx="3060720" cy="50400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FFFFFF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7" name="ZoneTexte 56"/>
              <p:cNvSpPr/>
              <p:nvPr/>
            </p:nvSpPr>
            <p:spPr>
              <a:xfrm>
                <a:off x="8158680" y="4578480"/>
                <a:ext cx="245274" cy="22930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108847" tIns="54423" rIns="108847" bIns="54423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z="1088" spc="-1">
                    <a:solidFill>
                      <a:srgbClr val="000000"/>
                    </a:solidFill>
                    <a:latin typeface="Arial"/>
                    <a:ea typeface="DejaVu Sans"/>
                  </a:rPr>
                  <a:t>0</a:t>
                </a:r>
                <a:endParaRPr lang="en-US" sz="1088" spc="-1">
                  <a:latin typeface="Arial"/>
                </a:endParaRPr>
              </a:p>
            </p:txBody>
          </p:sp>
          <p:sp>
            <p:nvSpPr>
              <p:cNvPr id="308" name="ZoneTexte 92"/>
              <p:cNvSpPr/>
              <p:nvPr/>
            </p:nvSpPr>
            <p:spPr>
              <a:xfrm>
                <a:off x="8724240" y="4578480"/>
                <a:ext cx="308789" cy="22930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108847" tIns="54423" rIns="108847" bIns="54423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z="1088" spc="-1">
                    <a:solidFill>
                      <a:srgbClr val="000000"/>
                    </a:solidFill>
                    <a:latin typeface="Arial"/>
                    <a:ea typeface="DejaVu Sans"/>
                  </a:rPr>
                  <a:t>50</a:t>
                </a:r>
                <a:endParaRPr lang="en-US" sz="1088" spc="-1">
                  <a:latin typeface="Arial"/>
                </a:endParaRPr>
              </a:p>
            </p:txBody>
          </p:sp>
          <p:sp>
            <p:nvSpPr>
              <p:cNvPr id="309" name="ZoneTexte 94"/>
              <p:cNvSpPr/>
              <p:nvPr/>
            </p:nvSpPr>
            <p:spPr>
              <a:xfrm>
                <a:off x="9275760" y="4578480"/>
                <a:ext cx="372305" cy="22930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108847" tIns="54423" rIns="108847" bIns="54423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z="1088" spc="-1">
                    <a:solidFill>
                      <a:srgbClr val="000000"/>
                    </a:solidFill>
                    <a:latin typeface="Arial"/>
                    <a:ea typeface="DejaVu Sans"/>
                  </a:rPr>
                  <a:t>100</a:t>
                </a:r>
                <a:endParaRPr lang="en-US" sz="1088" spc="-1">
                  <a:latin typeface="Arial"/>
                </a:endParaRPr>
              </a:p>
            </p:txBody>
          </p:sp>
          <p:sp>
            <p:nvSpPr>
              <p:cNvPr id="310" name="ZoneTexte 95"/>
              <p:cNvSpPr/>
              <p:nvPr/>
            </p:nvSpPr>
            <p:spPr>
              <a:xfrm>
                <a:off x="6890040" y="4578480"/>
                <a:ext cx="410637" cy="22930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108847" tIns="54423" rIns="108847" bIns="54423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z="1088" spc="-1">
                    <a:solidFill>
                      <a:srgbClr val="000000"/>
                    </a:solidFill>
                    <a:latin typeface="Arial"/>
                    <a:ea typeface="DejaVu Sans"/>
                  </a:rPr>
                  <a:t>-100</a:t>
                </a:r>
                <a:endParaRPr lang="en-US" sz="1088" spc="-1">
                  <a:latin typeface="Arial"/>
                </a:endParaRPr>
              </a:p>
            </p:txBody>
          </p:sp>
          <p:sp>
            <p:nvSpPr>
              <p:cNvPr id="311" name="ZoneTexte 96"/>
              <p:cNvSpPr/>
              <p:nvPr/>
            </p:nvSpPr>
            <p:spPr>
              <a:xfrm>
                <a:off x="7513920" y="4578480"/>
                <a:ext cx="347121" cy="22930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108847" tIns="54423" rIns="108847" bIns="54423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z="1088" spc="-1">
                    <a:solidFill>
                      <a:srgbClr val="000000"/>
                    </a:solidFill>
                    <a:latin typeface="Arial"/>
                    <a:ea typeface="DejaVu Sans"/>
                  </a:rPr>
                  <a:t>-50</a:t>
                </a:r>
                <a:endParaRPr lang="en-US" sz="1088" spc="-1">
                  <a:latin typeface="Arial"/>
                </a:endParaRPr>
              </a:p>
            </p:txBody>
          </p:sp>
          <p:sp>
            <p:nvSpPr>
              <p:cNvPr id="312" name="ZoneTexte 101"/>
              <p:cNvSpPr/>
              <p:nvPr/>
            </p:nvSpPr>
            <p:spPr>
              <a:xfrm>
                <a:off x="6507360" y="3095640"/>
                <a:ext cx="283606" cy="22930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108847" tIns="54423" rIns="108847" bIns="54423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z="1088" spc="-1">
                    <a:solidFill>
                      <a:srgbClr val="000000"/>
                    </a:solidFill>
                    <a:latin typeface="Arial"/>
                    <a:ea typeface="DejaVu Sans"/>
                  </a:rPr>
                  <a:t>-1</a:t>
                </a:r>
                <a:endParaRPr lang="en-US" sz="1088" spc="-1">
                  <a:latin typeface="Arial"/>
                </a:endParaRPr>
              </a:p>
            </p:txBody>
          </p:sp>
          <p:sp>
            <p:nvSpPr>
              <p:cNvPr id="313" name="ZoneTexte 104"/>
              <p:cNvSpPr/>
              <p:nvPr/>
            </p:nvSpPr>
            <p:spPr>
              <a:xfrm>
                <a:off x="6520320" y="3541680"/>
                <a:ext cx="283606" cy="22930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108847" tIns="54423" rIns="108847" bIns="54423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z="1088" spc="-1">
                    <a:solidFill>
                      <a:srgbClr val="000000"/>
                    </a:solidFill>
                    <a:latin typeface="Arial"/>
                    <a:ea typeface="DejaVu Sans"/>
                  </a:rPr>
                  <a:t>-2</a:t>
                </a:r>
                <a:endParaRPr lang="en-US" sz="1088" spc="-1">
                  <a:latin typeface="Arial"/>
                </a:endParaRPr>
              </a:p>
            </p:txBody>
          </p:sp>
          <p:sp>
            <p:nvSpPr>
              <p:cNvPr id="314" name="ZoneTexte 105"/>
              <p:cNvSpPr/>
              <p:nvPr/>
            </p:nvSpPr>
            <p:spPr>
              <a:xfrm>
                <a:off x="6514560" y="4181400"/>
                <a:ext cx="283606" cy="22930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108847" tIns="54423" rIns="108847" bIns="54423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z="1088" spc="-1">
                    <a:solidFill>
                      <a:srgbClr val="000000"/>
                    </a:solidFill>
                    <a:latin typeface="Arial"/>
                    <a:ea typeface="DejaVu Sans"/>
                  </a:rPr>
                  <a:t>-3</a:t>
                </a:r>
                <a:endParaRPr lang="en-US" sz="1088" spc="-1">
                  <a:latin typeface="Arial"/>
                </a:endParaRPr>
              </a:p>
            </p:txBody>
          </p:sp>
        </p:grpSp>
        <p:grpSp>
          <p:nvGrpSpPr>
            <p:cNvPr id="315" name="Groupe 3"/>
            <p:cNvGrpSpPr/>
            <p:nvPr/>
          </p:nvGrpSpPr>
          <p:grpSpPr>
            <a:xfrm>
              <a:off x="6520320" y="3322440"/>
              <a:ext cx="3542040" cy="1439640"/>
              <a:chOff x="6520320" y="3322440"/>
              <a:chExt cx="3542040" cy="1439640"/>
            </a:xfrm>
          </p:grpSpPr>
          <p:pic>
            <p:nvPicPr>
              <p:cNvPr id="316" name="Image 13"/>
              <p:cNvPicPr/>
              <p:nvPr/>
            </p:nvPicPr>
            <p:blipFill>
              <a:blip r:embed="rId9"/>
              <a:srcRect l="5146" b="7396"/>
              <a:stretch/>
            </p:blipFill>
            <p:spPr>
              <a:xfrm>
                <a:off x="6520320" y="3322440"/>
                <a:ext cx="3542040" cy="143964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317" name="ZoneTexte 45"/>
          <p:cNvSpPr/>
          <p:nvPr/>
        </p:nvSpPr>
        <p:spPr>
          <a:xfrm>
            <a:off x="161690" y="2965417"/>
            <a:ext cx="1749149" cy="4076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935" spc="-1">
                <a:solidFill>
                  <a:srgbClr val="000000"/>
                </a:solidFill>
                <a:latin typeface="Georgia"/>
                <a:ea typeface="DejaVu Sans"/>
              </a:rPr>
              <a:t>demodulation</a:t>
            </a:r>
            <a:endParaRPr lang="en-US" sz="1935" spc="-1">
              <a:latin typeface="Arial"/>
            </a:endParaRPr>
          </a:p>
        </p:txBody>
      </p:sp>
      <p:sp>
        <p:nvSpPr>
          <p:cNvPr id="318" name="ZoneTexte 46"/>
          <p:cNvSpPr/>
          <p:nvPr/>
        </p:nvSpPr>
        <p:spPr>
          <a:xfrm>
            <a:off x="2353913" y="6374927"/>
            <a:ext cx="4024131" cy="33317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51" spc="-1">
                <a:solidFill>
                  <a:srgbClr val="000000"/>
                </a:solidFill>
                <a:latin typeface="Georgia"/>
                <a:ea typeface="DejaVu Sans"/>
              </a:rPr>
              <a:t>F. Beato et al. Phys. Rev. A  </a:t>
            </a:r>
            <a:r>
              <a:rPr lang="en-US" sz="1451" b="1" spc="-1">
                <a:solidFill>
                  <a:srgbClr val="000000"/>
                </a:solidFill>
                <a:latin typeface="Georgia"/>
                <a:ea typeface="DejaVu Sans"/>
              </a:rPr>
              <a:t>98</a:t>
            </a:r>
            <a:r>
              <a:rPr lang="en-US" sz="1451" spc="-1">
                <a:solidFill>
                  <a:srgbClr val="000000"/>
                </a:solidFill>
                <a:latin typeface="Georgia"/>
                <a:ea typeface="DejaVu Sans"/>
              </a:rPr>
              <a:t>, 053431 (2018)</a:t>
            </a:r>
            <a:endParaRPr lang="en-US" sz="1451" spc="-1">
              <a:latin typeface="Arial"/>
            </a:endParaRPr>
          </a:p>
        </p:txBody>
      </p:sp>
      <p:sp>
        <p:nvSpPr>
          <p:cNvPr id="319" name="ZoneTexte 47"/>
          <p:cNvSpPr/>
          <p:nvPr/>
        </p:nvSpPr>
        <p:spPr>
          <a:xfrm>
            <a:off x="1281069" y="1398026"/>
            <a:ext cx="2304493" cy="4076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935" spc="-1">
                <a:solidFill>
                  <a:srgbClr val="FF4000"/>
                </a:solidFill>
                <a:latin typeface="Georgia"/>
                <a:ea typeface="DejaVu Sans"/>
              </a:rPr>
              <a:t>Linear polarization</a:t>
            </a:r>
            <a:endParaRPr lang="en-US" sz="1935" spc="-1">
              <a:latin typeface="Arial"/>
            </a:endParaRPr>
          </a:p>
        </p:txBody>
      </p:sp>
      <p:grpSp>
        <p:nvGrpSpPr>
          <p:cNvPr id="320" name="Groupe 319"/>
          <p:cNvGrpSpPr/>
          <p:nvPr/>
        </p:nvGrpSpPr>
        <p:grpSpPr>
          <a:xfrm>
            <a:off x="3997496" y="5616919"/>
            <a:ext cx="960027" cy="435"/>
            <a:chOff x="3305160" y="4644360"/>
            <a:chExt cx="793800" cy="360"/>
          </a:xfrm>
        </p:grpSpPr>
        <p:sp>
          <p:nvSpPr>
            <p:cNvPr id="321" name="Connecteur droit 320"/>
            <p:cNvSpPr/>
            <p:nvPr/>
          </p:nvSpPr>
          <p:spPr>
            <a:xfrm flipH="1">
              <a:off x="3305160" y="4644360"/>
              <a:ext cx="793800" cy="36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head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2" name="ZoneTexte 48"/>
          <p:cNvSpPr/>
          <p:nvPr/>
        </p:nvSpPr>
        <p:spPr>
          <a:xfrm>
            <a:off x="4931744" y="5217235"/>
            <a:ext cx="2292054" cy="6682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847" tIns="54423" rIns="108847" bIns="54423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14" spc="-1">
                <a:solidFill>
                  <a:srgbClr val="000000"/>
                </a:solidFill>
                <a:latin typeface="Georgia"/>
                <a:ea typeface="DejaVu Sans"/>
              </a:rPr>
              <a:t>Magnetic ALIGNED</a:t>
            </a:r>
            <a:endParaRPr lang="en-US" sz="1814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1814" spc="-1">
                <a:solidFill>
                  <a:srgbClr val="000000"/>
                </a:solidFill>
                <a:latin typeface="Georgia"/>
                <a:ea typeface="DejaVu Sans"/>
              </a:rPr>
              <a:t>state</a:t>
            </a:r>
            <a:endParaRPr lang="en-US" sz="1814" spc="-1">
              <a:latin typeface="Arial"/>
            </a:endParaRPr>
          </a:p>
        </p:txBody>
      </p:sp>
      <p:grpSp>
        <p:nvGrpSpPr>
          <p:cNvPr id="2" name="Groupe 361">
            <a:extLst>
              <a:ext uri="{FF2B5EF4-FFF2-40B4-BE49-F238E27FC236}">
                <a16:creationId xmlns:a16="http://schemas.microsoft.com/office/drawing/2014/main" id="{59B89F8F-B377-D664-7D69-EC849CB46BC6}"/>
              </a:ext>
            </a:extLst>
          </p:cNvPr>
          <p:cNvGrpSpPr/>
          <p:nvPr/>
        </p:nvGrpSpPr>
        <p:grpSpPr>
          <a:xfrm>
            <a:off x="10598688" y="1208555"/>
            <a:ext cx="1536674" cy="2534171"/>
            <a:chOff x="1980000" y="972000"/>
            <a:chExt cx="2701646" cy="4455360"/>
          </a:xfrm>
        </p:grpSpPr>
        <p:grpSp>
          <p:nvGrpSpPr>
            <p:cNvPr id="3" name="Groupe 362">
              <a:extLst>
                <a:ext uri="{FF2B5EF4-FFF2-40B4-BE49-F238E27FC236}">
                  <a16:creationId xmlns:a16="http://schemas.microsoft.com/office/drawing/2014/main" id="{F92D1554-B3F2-7776-F4DB-9CF069DE3B36}"/>
                </a:ext>
              </a:extLst>
            </p:cNvPr>
            <p:cNvGrpSpPr/>
            <p:nvPr/>
          </p:nvGrpSpPr>
          <p:grpSpPr>
            <a:xfrm>
              <a:off x="1980000" y="972000"/>
              <a:ext cx="2701646" cy="4455360"/>
              <a:chOff x="1980000" y="972000"/>
              <a:chExt cx="2701646" cy="4455360"/>
            </a:xfrm>
          </p:grpSpPr>
          <p:pic>
            <p:nvPicPr>
              <p:cNvPr id="4" name="Image 363">
                <a:extLst>
                  <a:ext uri="{FF2B5EF4-FFF2-40B4-BE49-F238E27FC236}">
                    <a16:creationId xmlns:a16="http://schemas.microsoft.com/office/drawing/2014/main" id="{B4D27C47-F1D8-E879-68A1-57E9FC5ABA03}"/>
                  </a:ext>
                </a:extLst>
              </p:cNvPr>
              <p:cNvPicPr/>
              <p:nvPr/>
            </p:nvPicPr>
            <p:blipFill>
              <a:blip r:embed="rId10"/>
              <a:srcRect l="41282" t="20789" r="31811"/>
              <a:stretch/>
            </p:blipFill>
            <p:spPr>
              <a:xfrm>
                <a:off x="1980000" y="972000"/>
                <a:ext cx="2519280" cy="44553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" name="Connecteur droit 364">
                <a:extLst>
                  <a:ext uri="{FF2B5EF4-FFF2-40B4-BE49-F238E27FC236}">
                    <a16:creationId xmlns:a16="http://schemas.microsoft.com/office/drawing/2014/main" id="{AF09057A-5297-0B3C-451E-6F38D6EBBA37}"/>
                  </a:ext>
                </a:extLst>
              </p:cNvPr>
              <p:cNvSpPr/>
              <p:nvPr/>
            </p:nvSpPr>
            <p:spPr>
              <a:xfrm flipV="1">
                <a:off x="3505997" y="2030040"/>
                <a:ext cx="360" cy="2561399"/>
              </a:xfrm>
              <a:prstGeom prst="line">
                <a:avLst/>
              </a:prstGeom>
              <a:ln w="25200">
                <a:solidFill>
                  <a:srgbClr val="FFFFFF"/>
                </a:solidFill>
                <a:round/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" name="Connecteur droit 365">
                <a:extLst>
                  <a:ext uri="{FF2B5EF4-FFF2-40B4-BE49-F238E27FC236}">
                    <a16:creationId xmlns:a16="http://schemas.microsoft.com/office/drawing/2014/main" id="{FF040339-053E-7C8A-2B43-CE0F1AAF7FA5}"/>
                  </a:ext>
                </a:extLst>
              </p:cNvPr>
              <p:cNvSpPr/>
              <p:nvPr/>
            </p:nvSpPr>
            <p:spPr>
              <a:xfrm flipH="1">
                <a:off x="2327400" y="4925520"/>
                <a:ext cx="1177200" cy="360"/>
              </a:xfrm>
              <a:prstGeom prst="line">
                <a:avLst/>
              </a:prstGeom>
              <a:ln w="25200">
                <a:solidFill>
                  <a:srgbClr val="FFFFFF"/>
                </a:solidFill>
                <a:round/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DB5C439-A5DB-EAF0-CA5D-142BE644107B}"/>
                  </a:ext>
                </a:extLst>
              </p:cNvPr>
              <p:cNvSpPr/>
              <p:nvPr/>
            </p:nvSpPr>
            <p:spPr>
              <a:xfrm>
                <a:off x="3386898" y="2983625"/>
                <a:ext cx="1294748" cy="559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08847" tIns="54423" rIns="108847" bIns="54423" anchor="t">
                <a:no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pc="-1" dirty="0">
                    <a:solidFill>
                      <a:srgbClr val="FFFFFF"/>
                    </a:solidFill>
                    <a:latin typeface="Georgia"/>
                  </a:rPr>
                  <a:t>6 cm</a:t>
                </a:r>
                <a:endParaRPr lang="en-US" spc="-1" dirty="0">
                  <a:latin typeface="Arial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B955DE-52F8-24AE-C168-0021C237430C}"/>
                  </a:ext>
                </a:extLst>
              </p:cNvPr>
              <p:cNvSpPr/>
              <p:nvPr/>
            </p:nvSpPr>
            <p:spPr>
              <a:xfrm>
                <a:off x="2369521" y="4854393"/>
                <a:ext cx="1719173" cy="555121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08847" tIns="54423" rIns="108847" bIns="54423" anchor="t">
                <a:no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en-US" spc="-1" dirty="0">
                    <a:solidFill>
                      <a:srgbClr val="FFFFFF"/>
                    </a:solidFill>
                    <a:latin typeface="Georgia"/>
                  </a:rPr>
                  <a:t>2x2 cm</a:t>
                </a:r>
                <a:endParaRPr lang="en-US" spc="-1" dirty="0">
                  <a:latin typeface="Arial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329C971-122D-85C9-E890-1075C2E8DC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36" y="6004749"/>
            <a:ext cx="2188894" cy="9129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perate at nonzero background field"/>
          <p:cNvSpPr/>
          <p:nvPr/>
        </p:nvSpPr>
        <p:spPr>
          <a:xfrm>
            <a:off x="2812362" y="1371738"/>
            <a:ext cx="4886676" cy="5330234"/>
          </a:xfrm>
          <a:prstGeom prst="roundRect">
            <a:avLst>
              <a:gd name="adj" fmla="val 9510"/>
            </a:avLst>
          </a:prstGeom>
          <a:ln w="88900">
            <a:solidFill>
              <a:schemeClr val="accent3">
                <a:hueOff val="-274225"/>
                <a:satOff val="26768"/>
                <a:lumOff val="11368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/>
          <a:lstStyle/>
          <a:p>
            <a:pPr algn="ctr" defTabSz="412750" hangingPunct="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600" kern="0">
                <a:solidFill>
                  <a:srgbClr val="000000"/>
                </a:solidFill>
                <a:latin typeface="Helvetica Neue Medium"/>
                <a:sym typeface="Helvetica Neue Medium"/>
              </a:rPr>
              <a:t>Operate at </a:t>
            </a:r>
            <a:r>
              <a:rPr sz="1600" i="1" kern="0">
                <a:solidFill>
                  <a:srgbClr val="000000"/>
                </a:solidFill>
                <a:latin typeface="Helvetica Neue"/>
                <a:sym typeface="Helvetica Neue"/>
              </a:rPr>
              <a:t>nonzero</a:t>
            </a:r>
            <a:r>
              <a:rPr sz="1600" kern="0">
                <a:solidFill>
                  <a:srgbClr val="000000"/>
                </a:solidFill>
                <a:latin typeface="Helvetica Neue Medium"/>
                <a:sym typeface="Helvetica Neue Medium"/>
              </a:rPr>
              <a:t> background field</a:t>
            </a:r>
          </a:p>
        </p:txBody>
      </p:sp>
      <p:grpSp>
        <p:nvGrpSpPr>
          <p:cNvPr id="174" name="Group"/>
          <p:cNvGrpSpPr/>
          <p:nvPr/>
        </p:nvGrpSpPr>
        <p:grpSpPr>
          <a:xfrm>
            <a:off x="7862557" y="3700187"/>
            <a:ext cx="4395206" cy="3158016"/>
            <a:chOff x="0" y="0"/>
            <a:chExt cx="8790409" cy="6316029"/>
          </a:xfrm>
        </p:grpSpPr>
        <p:sp>
          <p:nvSpPr>
            <p:cNvPr id="172" name="Extraordinary sensitivity without magnetic shielding"/>
            <p:cNvSpPr/>
            <p:nvPr/>
          </p:nvSpPr>
          <p:spPr>
            <a:xfrm>
              <a:off x="0" y="0"/>
              <a:ext cx="8790411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2700" b="1"/>
              </a:lvl1pPr>
            </a:lstStyle>
            <a:p>
              <a:pPr defTabSz="412750" hangingPunct="0"/>
              <a:r>
                <a:rPr sz="1350" kern="0">
                  <a:solidFill>
                    <a:srgbClr val="000000"/>
                  </a:solidFill>
                  <a:latin typeface="Helvetica Neue"/>
                  <a:sym typeface="Helvetica Neue"/>
                </a:rPr>
                <a:t>Extraordinary sensitivity without magnetic shielding</a:t>
              </a:r>
            </a:p>
          </p:txBody>
        </p:sp>
        <p:pic>
          <p:nvPicPr>
            <p:cNvPr id="173" name="Picture 6" descr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2353"/>
              <a:ext cx="8790410" cy="5703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" name="Group"/>
          <p:cNvGrpSpPr/>
          <p:nvPr/>
        </p:nvGrpSpPr>
        <p:grpSpPr>
          <a:xfrm>
            <a:off x="2993789" y="4199732"/>
            <a:ext cx="4523823" cy="2338441"/>
            <a:chOff x="0" y="0"/>
            <a:chExt cx="9047644" cy="4676880"/>
          </a:xfrm>
        </p:grpSpPr>
        <p:sp>
          <p:nvSpPr>
            <p:cNvPr id="175" name="Free-induction decay frequency"/>
            <p:cNvSpPr/>
            <p:nvPr/>
          </p:nvSpPr>
          <p:spPr>
            <a:xfrm>
              <a:off x="0" y="0"/>
              <a:ext cx="9047645" cy="5107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2700" b="1"/>
              </a:lvl1pPr>
            </a:lstStyle>
            <a:p>
              <a:pPr defTabSz="412750" hangingPunct="0"/>
              <a:r>
                <a:rPr sz="1350" kern="0">
                  <a:solidFill>
                    <a:srgbClr val="000000"/>
                  </a:solidFill>
                  <a:latin typeface="Helvetica Neue"/>
                  <a:sym typeface="Helvetica Neue"/>
                </a:rPr>
                <a:t>Free-induction decay frequency</a:t>
              </a:r>
            </a:p>
          </p:txBody>
        </p:sp>
        <p:grpSp>
          <p:nvGrpSpPr>
            <p:cNvPr id="181" name="Group"/>
            <p:cNvGrpSpPr/>
            <p:nvPr/>
          </p:nvGrpSpPr>
          <p:grpSpPr>
            <a:xfrm>
              <a:off x="0" y="612353"/>
              <a:ext cx="9047645" cy="4064528"/>
              <a:chOff x="0" y="0"/>
              <a:chExt cx="9047644" cy="4064527"/>
            </a:xfrm>
          </p:grpSpPr>
          <p:pic>
            <p:nvPicPr>
              <p:cNvPr id="176" name="Image" descr="Image"/>
              <p:cNvPicPr>
                <a:picLocks/>
              </p:cNvPicPr>
              <p:nvPr/>
            </p:nvPicPr>
            <p:blipFill>
              <a:blip r:embed="rId3"/>
              <a:srcRect t="22036" b="22036"/>
              <a:stretch>
                <a:fillRect/>
              </a:stretch>
            </p:blipFill>
            <p:spPr>
              <a:xfrm>
                <a:off x="2345131" y="0"/>
                <a:ext cx="4858377" cy="20399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Image" descr="Image"/>
              <p:cNvPicPr>
                <a:picLocks/>
              </p:cNvPicPr>
              <p:nvPr/>
            </p:nvPicPr>
            <p:blipFill>
              <a:blip r:embed="rId3"/>
              <a:srcRect t="23131" r="69232" b="23131"/>
              <a:stretch>
                <a:fillRect/>
              </a:stretch>
            </p:blipFill>
            <p:spPr>
              <a:xfrm>
                <a:off x="7552862" y="39918"/>
                <a:ext cx="1494783" cy="19600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8" name="PUMP PULSE"/>
              <p:cNvSpPr/>
              <p:nvPr/>
            </p:nvSpPr>
            <p:spPr>
              <a:xfrm rot="16200000">
                <a:off x="5772727" y="2001158"/>
                <a:ext cx="3140369" cy="986371"/>
              </a:xfrm>
              <a:prstGeom prst="rightArrow">
                <a:avLst>
                  <a:gd name="adj1" fmla="val 65688"/>
                  <a:gd name="adj2" fmla="val 97850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 defTabSz="412750" hangingPunct="0"/>
                <a:r>
                  <a:rPr sz="1150" kern="0"/>
                  <a:t>PUMP PULSE</a:t>
                </a:r>
              </a:p>
            </p:txBody>
          </p:sp>
          <p:pic>
            <p:nvPicPr>
              <p:cNvPr id="179" name="Image" descr="Image"/>
              <p:cNvPicPr>
                <a:picLocks/>
              </p:cNvPicPr>
              <p:nvPr/>
            </p:nvPicPr>
            <p:blipFill>
              <a:blip r:embed="rId3"/>
              <a:srcRect l="58920" t="22562" b="22563"/>
              <a:stretch>
                <a:fillRect/>
              </a:stretch>
            </p:blipFill>
            <p:spPr>
              <a:xfrm>
                <a:off x="0" y="19190"/>
                <a:ext cx="1995778" cy="20015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0" name="PUMP PULSE"/>
              <p:cNvSpPr/>
              <p:nvPr/>
            </p:nvSpPr>
            <p:spPr>
              <a:xfrm rot="16200000">
                <a:off x="535372" y="2001158"/>
                <a:ext cx="3140369" cy="986371"/>
              </a:xfrm>
              <a:prstGeom prst="rightArrow">
                <a:avLst>
                  <a:gd name="adj1" fmla="val 65688"/>
                  <a:gd name="adj2" fmla="val 97850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ctr" defTabSz="825500">
                  <a:lnSpc>
                    <a:spcPct val="100000"/>
                  </a:lnSpc>
                  <a:spcBef>
                    <a:spcPts val="0"/>
                  </a:spcBef>
                  <a:defRPr sz="23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lvl1pPr>
              </a:lstStyle>
              <a:p>
                <a:pPr defTabSz="412750" hangingPunct="0"/>
                <a:r>
                  <a:rPr sz="1150" kern="0"/>
                  <a:t>PUMP PULSE</a:t>
                </a:r>
              </a:p>
            </p:txBody>
          </p:sp>
        </p:grpSp>
      </p:grpSp>
      <p:sp>
        <p:nvSpPr>
          <p:cNvPr id="183" name="Pulsed Pump Magnetome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Pulsed Pump Magnetometer</a:t>
            </a:r>
          </a:p>
        </p:txBody>
      </p:sp>
      <p:grpSp>
        <p:nvGrpSpPr>
          <p:cNvPr id="186" name="Group"/>
          <p:cNvGrpSpPr/>
          <p:nvPr/>
        </p:nvGrpSpPr>
        <p:grpSpPr>
          <a:xfrm>
            <a:off x="8624616" y="149828"/>
            <a:ext cx="2960230" cy="3461129"/>
            <a:chOff x="0" y="0"/>
            <a:chExt cx="5920458" cy="6922256"/>
          </a:xfrm>
        </p:grpSpPr>
        <p:sp>
          <p:nvSpPr>
            <p:cNvPr id="184" name="High performance Optical Magnetic Gradiometers"/>
            <p:cNvSpPr/>
            <p:nvPr/>
          </p:nvSpPr>
          <p:spPr>
            <a:xfrm>
              <a:off x="0" y="0"/>
              <a:ext cx="5920459" cy="929854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algn="ctr" defTabSz="825500">
                <a:lnSpc>
                  <a:spcPct val="100000"/>
                </a:lnSpc>
                <a:spcBef>
                  <a:spcPts val="0"/>
                </a:spcBef>
                <a:defRPr sz="2700" b="1"/>
              </a:lvl1pPr>
            </a:lstStyle>
            <a:p>
              <a:pPr defTabSz="412750" hangingPunct="0"/>
              <a:r>
                <a:rPr sz="1350" kern="0">
                  <a:solidFill>
                    <a:srgbClr val="000000"/>
                  </a:solidFill>
                  <a:latin typeface="Helvetica Neue"/>
                  <a:sym typeface="Helvetica Neue"/>
                </a:rPr>
                <a:t>High performance Optical Magnetic Gradiometers</a:t>
              </a:r>
            </a:p>
          </p:txBody>
        </p:sp>
        <p:pic>
          <p:nvPicPr>
            <p:cNvPr id="185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31453"/>
              <a:ext cx="5920459" cy="5890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7" name="Zero field  SERF OPM"/>
          <p:cNvSpPr/>
          <p:nvPr/>
        </p:nvSpPr>
        <p:spPr>
          <a:xfrm>
            <a:off x="259457" y="1371738"/>
            <a:ext cx="2345267" cy="3383805"/>
          </a:xfrm>
          <a:prstGeom prst="roundRect">
            <a:avLst>
              <a:gd name="adj" fmla="val 12580"/>
            </a:avLst>
          </a:prstGeom>
          <a:solidFill>
            <a:srgbClr val="D5D5D5"/>
          </a:solidFill>
          <a:ln w="88900">
            <a:solidFill>
              <a:schemeClr val="accent1">
                <a:hueOff val="114395"/>
                <a:lumOff val="-24975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/>
          <a:lstStyle/>
          <a:p>
            <a:pPr algn="ctr" defTabSz="412750" hangingPunct="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1600" kern="0">
                <a:solidFill>
                  <a:srgbClr val="000000"/>
                </a:solidFill>
                <a:latin typeface="Helvetica Neue Medium"/>
                <a:sym typeface="Helvetica Neue Medium"/>
              </a:rPr>
              <a:t>Zero field </a:t>
            </a:r>
            <a:br>
              <a:rPr sz="1600" kern="0">
                <a:solidFill>
                  <a:srgbClr val="000000"/>
                </a:solidFill>
                <a:latin typeface="Helvetica Neue Medium"/>
                <a:sym typeface="Helvetica Neue Medium"/>
              </a:rPr>
            </a:br>
            <a:r>
              <a:rPr sz="1600" kern="0">
                <a:solidFill>
                  <a:srgbClr val="000000"/>
                </a:solidFill>
                <a:latin typeface="Helvetica Neue Medium"/>
                <a:sym typeface="Helvetica Neue Medium"/>
              </a:rPr>
              <a:t>SERF OPM</a:t>
            </a:r>
          </a:p>
        </p:txBody>
      </p:sp>
      <p:grpSp>
        <p:nvGrpSpPr>
          <p:cNvPr id="203" name="Group"/>
          <p:cNvGrpSpPr/>
          <p:nvPr/>
        </p:nvGrpSpPr>
        <p:grpSpPr>
          <a:xfrm>
            <a:off x="353927" y="1998609"/>
            <a:ext cx="1416438" cy="2385207"/>
            <a:chOff x="0" y="0"/>
            <a:chExt cx="2832874" cy="4770412"/>
          </a:xfrm>
        </p:grpSpPr>
        <p:sp>
          <p:nvSpPr>
            <p:cNvPr id="188" name="Circle"/>
            <p:cNvSpPr/>
            <p:nvPr/>
          </p:nvSpPr>
          <p:spPr>
            <a:xfrm>
              <a:off x="0" y="654846"/>
              <a:ext cx="2591674" cy="2591674"/>
            </a:xfrm>
            <a:prstGeom prst="ellipse">
              <a:avLst/>
            </a:prstGeom>
            <a:solidFill>
              <a:srgbClr val="F1F1F1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 hangingPunct="0">
                <a:defRPr sz="3800" b="1">
                  <a:latin typeface="Cronos Pro"/>
                  <a:ea typeface="Cronos Pro"/>
                  <a:cs typeface="Cronos Pro"/>
                  <a:sym typeface="Cronos Pro"/>
                </a:defRPr>
              </a:pPr>
              <a:endParaRPr sz="1900" b="1" kern="0">
                <a:solidFill>
                  <a:srgbClr val="000000"/>
                </a:solidFill>
                <a:latin typeface="Cronos Pro"/>
                <a:sym typeface="Cronos Pro"/>
              </a:endParaRPr>
            </a:p>
          </p:txBody>
        </p:sp>
        <p:grpSp>
          <p:nvGrpSpPr>
            <p:cNvPr id="191" name="Group"/>
            <p:cNvGrpSpPr/>
            <p:nvPr/>
          </p:nvGrpSpPr>
          <p:grpSpPr>
            <a:xfrm>
              <a:off x="1570688" y="1868267"/>
              <a:ext cx="295425" cy="295425"/>
              <a:chOff x="0" y="0"/>
              <a:chExt cx="295424" cy="295423"/>
            </a:xfrm>
          </p:grpSpPr>
          <p:sp>
            <p:nvSpPr>
              <p:cNvPr id="189" name="Circle"/>
              <p:cNvSpPr/>
              <p:nvPr/>
            </p:nvSpPr>
            <p:spPr>
              <a:xfrm>
                <a:off x="0" y="0"/>
                <a:ext cx="295425" cy="295424"/>
              </a:xfrm>
              <a:prstGeom prst="ellipse">
                <a:avLst/>
              </a:prstGeom>
              <a:noFill/>
              <a:ln w="25400" cap="flat">
                <a:solidFill>
                  <a:srgbClr val="868EC2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66" hangingPunct="0">
                  <a:defRPr sz="3800" b="1">
                    <a:solidFill>
                      <a:srgbClr val="868EC2"/>
                    </a:solidFill>
                    <a:latin typeface="Cronos Pro"/>
                    <a:ea typeface="Cronos Pro"/>
                    <a:cs typeface="Cronos Pro"/>
                    <a:sym typeface="Cronos Pro"/>
                  </a:defRPr>
                </a:pPr>
                <a:endParaRPr sz="1900" b="1" kern="0">
                  <a:solidFill>
                    <a:srgbClr val="868EC2"/>
                  </a:solidFill>
                  <a:latin typeface="Cronos Pro"/>
                  <a:sym typeface="Cronos Pro"/>
                </a:endParaRPr>
              </a:p>
            </p:txBody>
          </p:sp>
          <p:sp>
            <p:nvSpPr>
              <p:cNvPr id="190" name="Circle"/>
              <p:cNvSpPr/>
              <p:nvPr/>
            </p:nvSpPr>
            <p:spPr>
              <a:xfrm>
                <a:off x="97918" y="97920"/>
                <a:ext cx="102801" cy="102791"/>
              </a:xfrm>
              <a:prstGeom prst="ellipse">
                <a:avLst/>
              </a:prstGeom>
              <a:solidFill>
                <a:srgbClr val="868EC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66" hangingPunct="0">
                  <a:defRPr b="1">
                    <a:solidFill>
                      <a:srgbClr val="868EC2"/>
                    </a:solidFill>
                    <a:latin typeface="Cronos Pro"/>
                    <a:ea typeface="Cronos Pro"/>
                    <a:cs typeface="Cronos Pro"/>
                    <a:sym typeface="Cronos Pro"/>
                  </a:defRPr>
                </a:pPr>
                <a:endParaRPr sz="2400" b="1" kern="0">
                  <a:solidFill>
                    <a:srgbClr val="868EC2"/>
                  </a:solidFill>
                  <a:latin typeface="Cronos Pro"/>
                  <a:sym typeface="Cronos Pro"/>
                </a:endParaRPr>
              </a:p>
            </p:txBody>
          </p:sp>
        </p:grpSp>
        <p:sp>
          <p:nvSpPr>
            <p:cNvPr id="192" name="By"/>
            <p:cNvSpPr txBox="1"/>
            <p:nvPr/>
          </p:nvSpPr>
          <p:spPr>
            <a:xfrm>
              <a:off x="1790313" y="1860768"/>
              <a:ext cx="590849" cy="662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4648" tIns="44648" rIns="44648" bIns="44648" numCol="1" anchor="t">
              <a:noAutofit/>
            </a:bodyPr>
            <a:lstStyle/>
            <a:p>
              <a:pPr algn="ctr" defTabSz="410766" hangingPunct="0">
                <a:spcBef>
                  <a:spcPts val="550"/>
                </a:spcBef>
                <a:defRPr sz="3200" b="1">
                  <a:solidFill>
                    <a:srgbClr val="868EC2"/>
                  </a:solidFill>
                  <a:latin typeface="Cronos Pro"/>
                  <a:ea typeface="Cronos Pro"/>
                  <a:cs typeface="Cronos Pro"/>
                  <a:sym typeface="Cronos Pro"/>
                </a:defRPr>
              </a:pPr>
              <a:r>
                <a:rPr sz="1600" b="1" kern="0">
                  <a:solidFill>
                    <a:srgbClr val="868EC2"/>
                  </a:solidFill>
                  <a:latin typeface="Cronos Pro"/>
                  <a:sym typeface="Cronos Pro"/>
                </a:rPr>
                <a:t>B</a:t>
              </a:r>
              <a:r>
                <a:rPr sz="1600" b="1" kern="0" baseline="-5999">
                  <a:solidFill>
                    <a:srgbClr val="868EC2"/>
                  </a:solidFill>
                  <a:latin typeface="Cronos Pro"/>
                  <a:sym typeface="Cronos Pro"/>
                </a:rPr>
                <a:t>y</a:t>
              </a:r>
            </a:p>
          </p:txBody>
        </p:sp>
        <p:sp>
          <p:nvSpPr>
            <p:cNvPr id="193" name="σ+ Light"/>
            <p:cNvSpPr/>
            <p:nvPr/>
          </p:nvSpPr>
          <p:spPr>
            <a:xfrm rot="16200000">
              <a:off x="341738" y="3317738"/>
              <a:ext cx="1908196" cy="997154"/>
            </a:xfrm>
            <a:prstGeom prst="rightArrow">
              <a:avLst>
                <a:gd name="adj1" fmla="val 78802"/>
                <a:gd name="adj2" fmla="val 74684"/>
              </a:avLst>
            </a:prstGeom>
            <a:solidFill>
              <a:srgbClr val="FF574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 hangingPunct="0">
                <a:defRPr sz="2500" b="1">
                  <a:solidFill>
                    <a:srgbClr val="FFFFFF"/>
                  </a:solidFill>
                  <a:effectLst>
                    <a:outerShdw blurRad="38100" dist="25400" dir="2700000" rotWithShape="0">
                      <a:srgbClr val="000000">
                        <a:alpha val="86000"/>
                      </a:srgbClr>
                    </a:outerShdw>
                  </a:effectLst>
                  <a:latin typeface="Cronos Pro"/>
                  <a:ea typeface="Cronos Pro"/>
                  <a:cs typeface="Cronos Pro"/>
                  <a:sym typeface="Cronos Pro"/>
                </a:defRPr>
              </a:pPr>
              <a:r>
                <a:rPr sz="1250" b="1" kern="0">
                  <a:solidFill>
                    <a:srgbClr val="FFFFFF"/>
                  </a:solidFill>
                  <a:effectLst>
                    <a:outerShdw blurRad="38100" dist="25400" dir="2700000" rotWithShape="0">
                      <a:srgbClr val="000000">
                        <a:alpha val="86000"/>
                      </a:srgbClr>
                    </a:outerShdw>
                  </a:effectLst>
                  <a:latin typeface="Cronos Pro"/>
                  <a:sym typeface="Cronos Pro"/>
                </a:rPr>
                <a:t>σ</a:t>
              </a:r>
              <a:r>
                <a:rPr sz="1250" b="1" kern="0" baseline="-5999">
                  <a:solidFill>
                    <a:srgbClr val="FFFFFF"/>
                  </a:solidFill>
                  <a:effectLst>
                    <a:outerShdw blurRad="38100" dist="25400" dir="2700000" rotWithShape="0">
                      <a:srgbClr val="000000">
                        <a:alpha val="86000"/>
                      </a:srgbClr>
                    </a:outerShdw>
                  </a:effectLst>
                  <a:latin typeface="Cronos Pro"/>
                  <a:sym typeface="Cronos Pro"/>
                </a:rPr>
                <a:t>+</a:t>
              </a:r>
              <a:r>
                <a:rPr sz="1250" b="1" kern="0">
                  <a:solidFill>
                    <a:srgbClr val="FFFFFF"/>
                  </a:solidFill>
                  <a:effectLst>
                    <a:outerShdw blurRad="38100" dist="25400" dir="2700000" rotWithShape="0">
                      <a:srgbClr val="000000">
                        <a:alpha val="86000"/>
                      </a:srgbClr>
                    </a:outerShdw>
                  </a:effectLst>
                  <a:latin typeface="Cronos Pro"/>
                  <a:sym typeface="Cronos Pro"/>
                </a:rPr>
                <a:t> Light</a:t>
              </a:r>
            </a:p>
          </p:txBody>
        </p:sp>
        <p:sp>
          <p:nvSpPr>
            <p:cNvPr id="194" name="Line"/>
            <p:cNvSpPr/>
            <p:nvPr/>
          </p:nvSpPr>
          <p:spPr>
            <a:xfrm flipV="1">
              <a:off x="1295837" y="479581"/>
              <a:ext cx="1" cy="17027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1219169" hangingPunct="0">
                <a:lnSpc>
                  <a:spcPct val="90000"/>
                </a:lnSpc>
                <a:spcBef>
                  <a:spcPts val="2250"/>
                </a:spcBef>
              </a:pPr>
              <a:endParaRPr sz="2400" kern="0">
                <a:solidFill>
                  <a:srgbClr val="000000"/>
                </a:solidFill>
                <a:latin typeface="Helvetica Neue"/>
                <a:sym typeface="Helvetica Neue"/>
              </a:endParaRPr>
            </a:p>
          </p:txBody>
        </p:sp>
        <p:grpSp>
          <p:nvGrpSpPr>
            <p:cNvPr id="201" name="Group"/>
            <p:cNvGrpSpPr/>
            <p:nvPr/>
          </p:nvGrpSpPr>
          <p:grpSpPr>
            <a:xfrm rot="973550">
              <a:off x="669069" y="500906"/>
              <a:ext cx="1210692" cy="2288217"/>
              <a:chOff x="0" y="0"/>
              <a:chExt cx="1210690" cy="2288216"/>
            </a:xfrm>
          </p:grpSpPr>
          <p:sp>
            <p:nvSpPr>
              <p:cNvPr id="195" name="Line"/>
              <p:cNvSpPr/>
              <p:nvPr/>
            </p:nvSpPr>
            <p:spPr>
              <a:xfrm rot="1318718">
                <a:off x="782091" y="646359"/>
                <a:ext cx="295425" cy="2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96" extrusionOk="0">
                    <a:moveTo>
                      <a:pt x="0" y="20996"/>
                    </a:moveTo>
                    <a:cubicBezTo>
                      <a:pt x="3309" y="7713"/>
                      <a:pt x="6797" y="629"/>
                      <a:pt x="10318" y="40"/>
                    </a:cubicBezTo>
                    <a:cubicBezTo>
                      <a:pt x="14163" y="-604"/>
                      <a:pt x="17987" y="6498"/>
                      <a:pt x="21600" y="2099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>
                <a:outerShdw blurRad="50800" dir="2700000" rotWithShape="0">
                  <a:srgbClr val="FFFFFF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410766" hangingPunct="0">
                  <a:defRPr sz="3800" b="1">
                    <a:latin typeface="Cronos Pro"/>
                    <a:ea typeface="Cronos Pro"/>
                    <a:cs typeface="Cronos Pro"/>
                    <a:sym typeface="Cronos Pro"/>
                  </a:defRPr>
                </a:pPr>
                <a:endParaRPr sz="1900" b="1" kern="0">
                  <a:solidFill>
                    <a:srgbClr val="000000"/>
                  </a:solidFill>
                  <a:latin typeface="Cronos Pro"/>
                  <a:sym typeface="Cronos Pro"/>
                </a:endParaRPr>
              </a:p>
            </p:txBody>
          </p:sp>
          <p:sp>
            <p:nvSpPr>
              <p:cNvPr id="196" name="Line"/>
              <p:cNvSpPr/>
              <p:nvPr/>
            </p:nvSpPr>
            <p:spPr>
              <a:xfrm rot="12895182">
                <a:off x="-19134" y="2078717"/>
                <a:ext cx="295425" cy="2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96" extrusionOk="0">
                    <a:moveTo>
                      <a:pt x="0" y="20996"/>
                    </a:moveTo>
                    <a:cubicBezTo>
                      <a:pt x="3309" y="7713"/>
                      <a:pt x="6797" y="629"/>
                      <a:pt x="10318" y="40"/>
                    </a:cubicBezTo>
                    <a:cubicBezTo>
                      <a:pt x="14163" y="-604"/>
                      <a:pt x="17987" y="6498"/>
                      <a:pt x="21600" y="2099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>
                <a:outerShdw blurRad="50800" dir="2700000" rotWithShape="0">
                  <a:srgbClr val="FFFFFF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410766" hangingPunct="0">
                  <a:defRPr sz="3800" b="1">
                    <a:latin typeface="Cronos Pro"/>
                    <a:ea typeface="Cronos Pro"/>
                    <a:cs typeface="Cronos Pro"/>
                    <a:sym typeface="Cronos Pro"/>
                  </a:defRPr>
                </a:pPr>
                <a:endParaRPr sz="1900" b="1" kern="0">
                  <a:solidFill>
                    <a:srgbClr val="000000"/>
                  </a:solidFill>
                  <a:latin typeface="Cronos Pro"/>
                  <a:sym typeface="Cronos Pro"/>
                </a:endParaRPr>
              </a:p>
            </p:txBody>
          </p:sp>
          <p:sp>
            <p:nvSpPr>
              <p:cNvPr id="197" name="Line"/>
              <p:cNvSpPr/>
              <p:nvPr/>
            </p:nvSpPr>
            <p:spPr>
              <a:xfrm flipV="1">
                <a:off x="643543" y="-1"/>
                <a:ext cx="173993" cy="15382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1219169" hangingPunct="0">
                  <a:lnSpc>
                    <a:spcPct val="90000"/>
                  </a:lnSpc>
                  <a:spcBef>
                    <a:spcPts val="2250"/>
                  </a:spcBef>
                </a:pPr>
                <a:endParaRPr sz="2400" kern="0">
                  <a:solidFill>
                    <a:srgbClr val="000000"/>
                  </a:solidFill>
                  <a:latin typeface="Helvetica Neue"/>
                  <a:sym typeface="Helvetica Neue"/>
                </a:endParaRPr>
              </a:p>
            </p:txBody>
          </p:sp>
          <p:grpSp>
            <p:nvGrpSpPr>
              <p:cNvPr id="200" name="Group"/>
              <p:cNvGrpSpPr/>
              <p:nvPr/>
            </p:nvGrpSpPr>
            <p:grpSpPr>
              <a:xfrm rot="16709670">
                <a:off x="-172221" y="959642"/>
                <a:ext cx="1611404" cy="926558"/>
                <a:chOff x="0" y="0"/>
                <a:chExt cx="1611402" cy="926556"/>
              </a:xfrm>
            </p:grpSpPr>
            <p:sp>
              <p:nvSpPr>
                <p:cNvPr id="198" name="Arrow"/>
                <p:cNvSpPr/>
                <p:nvPr/>
              </p:nvSpPr>
              <p:spPr>
                <a:xfrm>
                  <a:off x="0" y="0"/>
                  <a:ext cx="1611403" cy="926557"/>
                </a:xfrm>
                <a:prstGeom prst="rightArrow">
                  <a:avLst>
                    <a:gd name="adj1" fmla="val 51284"/>
                    <a:gd name="adj2" fmla="val 60035"/>
                  </a:avLst>
                </a:prstGeom>
                <a:solidFill>
                  <a:srgbClr val="FFFDDA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66" hangingPunct="0">
                    <a:defRPr sz="3800" b="1">
                      <a:latin typeface="Cronos Pro"/>
                      <a:ea typeface="Cronos Pro"/>
                      <a:cs typeface="Cronos Pro"/>
                      <a:sym typeface="Cronos Pro"/>
                    </a:defRPr>
                  </a:pPr>
                  <a:endParaRPr sz="1900" b="1" kern="0">
                    <a:solidFill>
                      <a:srgbClr val="000000"/>
                    </a:solidFill>
                    <a:latin typeface="Cronos Pro"/>
                    <a:sym typeface="Cronos Pro"/>
                  </a:endParaRPr>
                </a:p>
              </p:txBody>
            </p:sp>
            <p:sp>
              <p:nvSpPr>
                <p:cNvPr id="199" name="87Rb Spin"/>
                <p:cNvSpPr txBox="1"/>
                <p:nvPr/>
              </p:nvSpPr>
              <p:spPr>
                <a:xfrm>
                  <a:off x="272463" y="281995"/>
                  <a:ext cx="1006533" cy="3653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4648" tIns="44648" rIns="44648" bIns="44648" numCol="1" anchor="t">
                  <a:noAutofit/>
                </a:bodyPr>
                <a:lstStyle/>
                <a:p>
                  <a:pPr algn="ctr" defTabSz="410766" hangingPunct="0">
                    <a:defRPr sz="1600" b="1">
                      <a:latin typeface="Cronos Pro"/>
                      <a:ea typeface="Cronos Pro"/>
                      <a:cs typeface="Cronos Pro"/>
                      <a:sym typeface="Cronos Pro"/>
                    </a:defRPr>
                  </a:pPr>
                  <a:r>
                    <a:rPr sz="800" b="1" kern="0" baseline="31999">
                      <a:solidFill>
                        <a:srgbClr val="000000"/>
                      </a:solidFill>
                      <a:latin typeface="Cronos Pro"/>
                      <a:sym typeface="Cronos Pro"/>
                    </a:rPr>
                    <a:t>87</a:t>
                  </a:r>
                  <a:r>
                    <a:rPr sz="800" b="1" kern="0">
                      <a:solidFill>
                        <a:srgbClr val="000000"/>
                      </a:solidFill>
                      <a:latin typeface="Cronos Pro"/>
                      <a:sym typeface="Cronos Pro"/>
                    </a:rPr>
                    <a:t>Rb Spin</a:t>
                  </a:r>
                </a:p>
              </p:txBody>
            </p:sp>
          </p:grpSp>
        </p:grpSp>
        <p:sp>
          <p:nvSpPr>
            <p:cNvPr id="202" name="θ∝B"/>
            <p:cNvSpPr txBox="1"/>
            <p:nvPr/>
          </p:nvSpPr>
          <p:spPr>
            <a:xfrm>
              <a:off x="1338602" y="0"/>
              <a:ext cx="1494273" cy="662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4648" tIns="44648" rIns="44648" bIns="44648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i="1"/>
              </a:lvl1pPr>
            </a:lstStyle>
            <a:p>
              <a:pPr defTabSz="412750" hangingPunct="0"/>
              <a:r>
                <a:rPr sz="1800" kern="0">
                  <a:solidFill>
                    <a:srgbClr val="000000"/>
                  </a:solidFill>
                  <a:latin typeface="Helvetica Neue"/>
                  <a:sym typeface="Helvetica Neue"/>
                </a:rPr>
                <a:t>θ∝B</a:t>
              </a:r>
            </a:p>
          </p:txBody>
        </p:sp>
      </p:grpSp>
      <p:sp>
        <p:nvSpPr>
          <p:cNvPr id="204" name="Measure…"/>
          <p:cNvSpPr txBox="1"/>
          <p:nvPr/>
        </p:nvSpPr>
        <p:spPr>
          <a:xfrm>
            <a:off x="1659131" y="2640316"/>
            <a:ext cx="907300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 hangingPunct="0">
              <a:defRPr sz="2700" b="1"/>
            </a:pPr>
            <a:r>
              <a:rPr sz="1350" b="1" kern="0">
                <a:solidFill>
                  <a:srgbClr val="000000"/>
                </a:solidFill>
                <a:latin typeface="Helvetica Neue"/>
                <a:sym typeface="Helvetica Neue"/>
              </a:rPr>
              <a:t>Measure </a:t>
            </a:r>
          </a:p>
          <a:p>
            <a:pPr defTabSz="412750" hangingPunct="0">
              <a:defRPr sz="2700" b="1"/>
            </a:pPr>
            <a:r>
              <a:rPr sz="1350" b="1" i="1" kern="0">
                <a:solidFill>
                  <a:srgbClr val="000000"/>
                </a:solidFill>
                <a:latin typeface="Helvetica Neue"/>
                <a:sym typeface="Helvetica Neue"/>
              </a:rPr>
              <a:t>spin angle</a:t>
            </a:r>
          </a:p>
        </p:txBody>
      </p:sp>
      <p:sp>
        <p:nvSpPr>
          <p:cNvPr id="205" name="Measure…"/>
          <p:cNvSpPr txBox="1"/>
          <p:nvPr/>
        </p:nvSpPr>
        <p:spPr>
          <a:xfrm>
            <a:off x="6397276" y="2623063"/>
            <a:ext cx="1282402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 hangingPunct="0">
              <a:defRPr sz="2700" b="1"/>
            </a:pPr>
            <a:r>
              <a:rPr sz="1350" b="1" kern="0">
                <a:solidFill>
                  <a:srgbClr val="000000"/>
                </a:solidFill>
                <a:latin typeface="Helvetica Neue"/>
                <a:sym typeface="Helvetica Neue"/>
              </a:rPr>
              <a:t>Measure </a:t>
            </a:r>
          </a:p>
          <a:p>
            <a:pPr defTabSz="412750" hangingPunct="0">
              <a:defRPr sz="2700" b="1"/>
            </a:pPr>
            <a:r>
              <a:rPr sz="1350" b="1" i="1" kern="0">
                <a:solidFill>
                  <a:srgbClr val="000000"/>
                </a:solidFill>
                <a:latin typeface="Helvetica Neue"/>
                <a:sym typeface="Helvetica Neue"/>
              </a:rPr>
              <a:t>spin frequency</a:t>
            </a:r>
          </a:p>
        </p:txBody>
      </p:sp>
      <p:sp>
        <p:nvSpPr>
          <p:cNvPr id="206" name="Arrow"/>
          <p:cNvSpPr/>
          <p:nvPr/>
        </p:nvSpPr>
        <p:spPr>
          <a:xfrm>
            <a:off x="2272373" y="3453546"/>
            <a:ext cx="1081486" cy="635001"/>
          </a:xfrm>
          <a:prstGeom prst="rightArrow">
            <a:avLst>
              <a:gd name="adj1" fmla="val 67223"/>
              <a:gd name="adj2" fmla="val 57912"/>
            </a:avLst>
          </a:prstGeom>
          <a:ln w="88900">
            <a:solidFill>
              <a:srgbClr val="5E5E5E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grpSp>
        <p:nvGrpSpPr>
          <p:cNvPr id="228" name="Group"/>
          <p:cNvGrpSpPr/>
          <p:nvPr/>
        </p:nvGrpSpPr>
        <p:grpSpPr>
          <a:xfrm>
            <a:off x="3439864" y="1699935"/>
            <a:ext cx="4144675" cy="2446502"/>
            <a:chOff x="0" y="-48691"/>
            <a:chExt cx="8289348" cy="4893002"/>
          </a:xfrm>
        </p:grpSpPr>
        <p:grpSp>
          <p:nvGrpSpPr>
            <p:cNvPr id="219" name="Group"/>
            <p:cNvGrpSpPr/>
            <p:nvPr/>
          </p:nvGrpSpPr>
          <p:grpSpPr>
            <a:xfrm>
              <a:off x="2961932" y="1126318"/>
              <a:ext cx="2848897" cy="2591674"/>
              <a:chOff x="0" y="0"/>
              <a:chExt cx="2848896" cy="2591673"/>
            </a:xfrm>
          </p:grpSpPr>
          <p:sp>
            <p:nvSpPr>
              <p:cNvPr id="207" name="Circle"/>
              <p:cNvSpPr/>
              <p:nvPr/>
            </p:nvSpPr>
            <p:spPr>
              <a:xfrm>
                <a:off x="257223" y="0"/>
                <a:ext cx="2591674" cy="2591674"/>
              </a:xfrm>
              <a:prstGeom prst="ellipse">
                <a:avLst/>
              </a:prstGeom>
              <a:solidFill>
                <a:srgbClr val="F1F1F1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66" hangingPunct="0">
                  <a:defRPr sz="3800" b="1">
                    <a:latin typeface="Cronos Pro"/>
                    <a:ea typeface="Cronos Pro"/>
                    <a:cs typeface="Cronos Pro"/>
                    <a:sym typeface="Cronos Pro"/>
                  </a:defRPr>
                </a:pPr>
                <a:endParaRPr sz="1900" b="1" kern="0">
                  <a:solidFill>
                    <a:srgbClr val="000000"/>
                  </a:solidFill>
                  <a:latin typeface="Cronos Pro"/>
                  <a:sym typeface="Cronos Pro"/>
                </a:endParaRPr>
              </a:p>
            </p:txBody>
          </p:sp>
          <p:grpSp>
            <p:nvGrpSpPr>
              <p:cNvPr id="210" name="Group"/>
              <p:cNvGrpSpPr/>
              <p:nvPr/>
            </p:nvGrpSpPr>
            <p:grpSpPr>
              <a:xfrm rot="16709670">
                <a:off x="754072" y="805701"/>
                <a:ext cx="1611404" cy="926558"/>
                <a:chOff x="0" y="0"/>
                <a:chExt cx="1611402" cy="926556"/>
              </a:xfrm>
            </p:grpSpPr>
            <p:sp>
              <p:nvSpPr>
                <p:cNvPr id="208" name="Arrow"/>
                <p:cNvSpPr/>
                <p:nvPr/>
              </p:nvSpPr>
              <p:spPr>
                <a:xfrm>
                  <a:off x="0" y="0"/>
                  <a:ext cx="1611403" cy="926557"/>
                </a:xfrm>
                <a:prstGeom prst="rightArrow">
                  <a:avLst>
                    <a:gd name="adj1" fmla="val 51284"/>
                    <a:gd name="adj2" fmla="val 60035"/>
                  </a:avLst>
                </a:prstGeom>
                <a:solidFill>
                  <a:srgbClr val="FFFDDA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66" hangingPunct="0">
                    <a:defRPr sz="3800" b="1">
                      <a:latin typeface="Cronos Pro"/>
                      <a:ea typeface="Cronos Pro"/>
                      <a:cs typeface="Cronos Pro"/>
                      <a:sym typeface="Cronos Pro"/>
                    </a:defRPr>
                  </a:pPr>
                  <a:endParaRPr sz="1900" b="1" kern="0">
                    <a:solidFill>
                      <a:srgbClr val="000000"/>
                    </a:solidFill>
                    <a:latin typeface="Cronos Pro"/>
                    <a:sym typeface="Cronos Pro"/>
                  </a:endParaRPr>
                </a:p>
              </p:txBody>
            </p:sp>
            <p:sp>
              <p:nvSpPr>
                <p:cNvPr id="209" name="87Rb Spin"/>
                <p:cNvSpPr txBox="1"/>
                <p:nvPr/>
              </p:nvSpPr>
              <p:spPr>
                <a:xfrm>
                  <a:off x="272463" y="281995"/>
                  <a:ext cx="1006533" cy="36537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4648" tIns="44648" rIns="44648" bIns="44648" numCol="1" anchor="t">
                  <a:noAutofit/>
                </a:bodyPr>
                <a:lstStyle/>
                <a:p>
                  <a:pPr algn="ctr" defTabSz="410766" hangingPunct="0">
                    <a:defRPr sz="1600" b="1">
                      <a:latin typeface="Cronos Pro"/>
                      <a:ea typeface="Cronos Pro"/>
                      <a:cs typeface="Cronos Pro"/>
                      <a:sym typeface="Cronos Pro"/>
                    </a:defRPr>
                  </a:pPr>
                  <a:r>
                    <a:rPr sz="800" b="1" kern="0" baseline="31999">
                      <a:solidFill>
                        <a:srgbClr val="000000"/>
                      </a:solidFill>
                      <a:latin typeface="Cronos Pro"/>
                      <a:sym typeface="Cronos Pro"/>
                    </a:rPr>
                    <a:t>87</a:t>
                  </a:r>
                  <a:r>
                    <a:rPr sz="800" b="1" kern="0">
                      <a:solidFill>
                        <a:srgbClr val="000000"/>
                      </a:solidFill>
                      <a:latin typeface="Cronos Pro"/>
                      <a:sym typeface="Cronos Pro"/>
                    </a:rPr>
                    <a:t>Rb Spin</a:t>
                  </a:r>
                </a:p>
              </p:txBody>
            </p:sp>
          </p:grpSp>
          <p:sp>
            <p:nvSpPr>
              <p:cNvPr id="211" name="Probe"/>
              <p:cNvSpPr/>
              <p:nvPr/>
            </p:nvSpPr>
            <p:spPr>
              <a:xfrm>
                <a:off x="0" y="832558"/>
                <a:ext cx="1232621" cy="926557"/>
              </a:xfrm>
              <a:prstGeom prst="rightArrow">
                <a:avLst>
                  <a:gd name="adj1" fmla="val 56295"/>
                  <a:gd name="adj2" fmla="val 69673"/>
                </a:avLst>
              </a:prstGeom>
              <a:solidFill>
                <a:srgbClr val="FF574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 algn="ctr" defTabSz="821531">
                  <a:lnSpc>
                    <a:spcPct val="100000"/>
                  </a:lnSpc>
                  <a:spcBef>
                    <a:spcPts val="0"/>
                  </a:spcBef>
                  <a:defRPr sz="2300" b="1">
                    <a:solidFill>
                      <a:srgbClr val="FFFFFF"/>
                    </a:solidFill>
                    <a:effectLst>
                      <a:outerShdw blurRad="38100" dist="25400" dir="2700000" rotWithShape="0">
                        <a:srgbClr val="000000">
                          <a:alpha val="86000"/>
                        </a:srgbClr>
                      </a:outerShdw>
                    </a:effectLst>
                    <a:latin typeface="Cronos Pro"/>
                    <a:ea typeface="Cronos Pro"/>
                    <a:cs typeface="Cronos Pro"/>
                    <a:sym typeface="Cronos Pro"/>
                  </a:defRPr>
                </a:lvl1pPr>
              </a:lstStyle>
              <a:p>
                <a:pPr defTabSz="410766" hangingPunct="0"/>
                <a:r>
                  <a:rPr sz="1150" kern="0"/>
                  <a:t>Probe</a:t>
                </a:r>
              </a:p>
            </p:txBody>
          </p:sp>
          <p:sp>
            <p:nvSpPr>
              <p:cNvPr id="212" name="Line"/>
              <p:cNvSpPr/>
              <p:nvPr/>
            </p:nvSpPr>
            <p:spPr>
              <a:xfrm>
                <a:off x="887859" y="1100911"/>
                <a:ext cx="1" cy="36427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headEnd type="arrow" w="med" len="med"/>
                <a:tailEnd type="arrow" w="med" len="med"/>
              </a:ln>
              <a:effectLst>
                <a:outerShdw blurRad="50800" dist="25400" dir="2700000" rotWithShape="0">
                  <a:srgbClr val="000000">
                    <a:alpha val="86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21469" hangingPunct="0">
                  <a:defRPr sz="1600">
                    <a:latin typeface="Cronos Pro"/>
                    <a:ea typeface="Cronos Pro"/>
                    <a:cs typeface="Cronos Pro"/>
                    <a:sym typeface="Cronos Pro"/>
                  </a:defRPr>
                </a:pPr>
                <a:endParaRPr sz="800" kern="0">
                  <a:solidFill>
                    <a:srgbClr val="000000"/>
                  </a:solidFill>
                  <a:latin typeface="Cronos Pro"/>
                  <a:sym typeface="Cronos Pro"/>
                </a:endParaRPr>
              </a:p>
            </p:txBody>
          </p:sp>
          <p:grpSp>
            <p:nvGrpSpPr>
              <p:cNvPr id="215" name="Group"/>
              <p:cNvGrpSpPr/>
              <p:nvPr/>
            </p:nvGrpSpPr>
            <p:grpSpPr>
              <a:xfrm>
                <a:off x="1827912" y="1213420"/>
                <a:ext cx="295425" cy="295425"/>
                <a:chOff x="0" y="0"/>
                <a:chExt cx="295424" cy="295423"/>
              </a:xfrm>
            </p:grpSpPr>
            <p:sp>
              <p:nvSpPr>
                <p:cNvPr id="213" name="Circle"/>
                <p:cNvSpPr/>
                <p:nvPr/>
              </p:nvSpPr>
              <p:spPr>
                <a:xfrm>
                  <a:off x="0" y="0"/>
                  <a:ext cx="295425" cy="295424"/>
                </a:xfrm>
                <a:prstGeom prst="ellipse">
                  <a:avLst/>
                </a:prstGeom>
                <a:noFill/>
                <a:ln w="25400" cap="flat">
                  <a:solidFill>
                    <a:srgbClr val="868EC2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66" hangingPunct="0">
                    <a:defRPr sz="3800" b="1">
                      <a:solidFill>
                        <a:srgbClr val="868EC2"/>
                      </a:solidFill>
                      <a:latin typeface="Cronos Pro"/>
                      <a:ea typeface="Cronos Pro"/>
                      <a:cs typeface="Cronos Pro"/>
                      <a:sym typeface="Cronos Pro"/>
                    </a:defRPr>
                  </a:pPr>
                  <a:endParaRPr sz="1900" b="1" kern="0">
                    <a:solidFill>
                      <a:srgbClr val="868EC2"/>
                    </a:solidFill>
                    <a:latin typeface="Cronos Pro"/>
                    <a:sym typeface="Cronos Pro"/>
                  </a:endParaRPr>
                </a:p>
              </p:txBody>
            </p:sp>
            <p:sp>
              <p:nvSpPr>
                <p:cNvPr id="214" name="Circle"/>
                <p:cNvSpPr/>
                <p:nvPr/>
              </p:nvSpPr>
              <p:spPr>
                <a:xfrm>
                  <a:off x="97918" y="97920"/>
                  <a:ext cx="102801" cy="102791"/>
                </a:xfrm>
                <a:prstGeom prst="ellipse">
                  <a:avLst/>
                </a:prstGeom>
                <a:solidFill>
                  <a:srgbClr val="868EC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66" hangingPunct="0">
                    <a:defRPr b="1">
                      <a:solidFill>
                        <a:srgbClr val="868EC2"/>
                      </a:solidFill>
                      <a:latin typeface="Cronos Pro"/>
                      <a:ea typeface="Cronos Pro"/>
                      <a:cs typeface="Cronos Pro"/>
                      <a:sym typeface="Cronos Pro"/>
                    </a:defRPr>
                  </a:pPr>
                  <a:endParaRPr sz="2400" b="1" kern="0">
                    <a:solidFill>
                      <a:srgbClr val="868EC2"/>
                    </a:solidFill>
                    <a:latin typeface="Cronos Pro"/>
                    <a:sym typeface="Cronos Pro"/>
                  </a:endParaRPr>
                </a:p>
              </p:txBody>
            </p:sp>
          </p:grpSp>
          <p:sp>
            <p:nvSpPr>
              <p:cNvPr id="216" name="By"/>
              <p:cNvSpPr txBox="1"/>
              <p:nvPr/>
            </p:nvSpPr>
            <p:spPr>
              <a:xfrm>
                <a:off x="2047537" y="1205921"/>
                <a:ext cx="590848" cy="5237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4648" tIns="44648" rIns="44648" bIns="44648" numCol="1" anchor="t">
                <a:noAutofit/>
              </a:bodyPr>
              <a:lstStyle/>
              <a:p>
                <a:pPr algn="ctr" defTabSz="410766" hangingPunct="0">
                  <a:spcBef>
                    <a:spcPts val="550"/>
                  </a:spcBef>
                  <a:defRPr sz="3200" b="1">
                    <a:solidFill>
                      <a:srgbClr val="868EC2"/>
                    </a:solidFill>
                    <a:latin typeface="Cronos Pro"/>
                    <a:ea typeface="Cronos Pro"/>
                    <a:cs typeface="Cronos Pro"/>
                    <a:sym typeface="Cronos Pro"/>
                  </a:defRPr>
                </a:pPr>
                <a:r>
                  <a:rPr sz="1600" b="1" kern="0">
                    <a:solidFill>
                      <a:srgbClr val="868EC2"/>
                    </a:solidFill>
                    <a:latin typeface="Cronos Pro"/>
                    <a:sym typeface="Cronos Pro"/>
                  </a:rPr>
                  <a:t>B</a:t>
                </a:r>
                <a:r>
                  <a:rPr sz="1600" b="1" kern="0" baseline="-5999">
                    <a:solidFill>
                      <a:srgbClr val="868EC2"/>
                    </a:solidFill>
                    <a:latin typeface="Cronos Pro"/>
                    <a:sym typeface="Cronos Pro"/>
                  </a:rPr>
                  <a:t>y</a:t>
                </a:r>
              </a:p>
            </p:txBody>
          </p:sp>
          <p:sp>
            <p:nvSpPr>
              <p:cNvPr id="217" name="Line"/>
              <p:cNvSpPr/>
              <p:nvPr/>
            </p:nvSpPr>
            <p:spPr>
              <a:xfrm rot="1318718">
                <a:off x="1708384" y="492419"/>
                <a:ext cx="295425" cy="2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96" extrusionOk="0">
                    <a:moveTo>
                      <a:pt x="0" y="20996"/>
                    </a:moveTo>
                    <a:cubicBezTo>
                      <a:pt x="3309" y="7713"/>
                      <a:pt x="6797" y="629"/>
                      <a:pt x="10318" y="40"/>
                    </a:cubicBezTo>
                    <a:cubicBezTo>
                      <a:pt x="14163" y="-604"/>
                      <a:pt x="17987" y="6498"/>
                      <a:pt x="21600" y="2099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>
                <a:outerShdw blurRad="50800" dir="2700000" rotWithShape="0">
                  <a:srgbClr val="FFFFFF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410766" hangingPunct="0">
                  <a:defRPr sz="3800" b="1">
                    <a:latin typeface="Cronos Pro"/>
                    <a:ea typeface="Cronos Pro"/>
                    <a:cs typeface="Cronos Pro"/>
                    <a:sym typeface="Cronos Pro"/>
                  </a:defRPr>
                </a:pPr>
                <a:endParaRPr sz="1900" b="1" kern="0">
                  <a:solidFill>
                    <a:srgbClr val="000000"/>
                  </a:solidFill>
                  <a:latin typeface="Cronos Pro"/>
                  <a:sym typeface="Cronos Pro"/>
                </a:endParaRPr>
              </a:p>
            </p:txBody>
          </p:sp>
          <p:sp>
            <p:nvSpPr>
              <p:cNvPr id="218" name="Line"/>
              <p:cNvSpPr/>
              <p:nvPr/>
            </p:nvSpPr>
            <p:spPr>
              <a:xfrm rot="12895182">
                <a:off x="907158" y="1924776"/>
                <a:ext cx="295425" cy="26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96" extrusionOk="0">
                    <a:moveTo>
                      <a:pt x="0" y="20996"/>
                    </a:moveTo>
                    <a:cubicBezTo>
                      <a:pt x="3309" y="7713"/>
                      <a:pt x="6797" y="629"/>
                      <a:pt x="10318" y="40"/>
                    </a:cubicBezTo>
                    <a:cubicBezTo>
                      <a:pt x="14163" y="-604"/>
                      <a:pt x="17987" y="6498"/>
                      <a:pt x="21600" y="2099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>
                <a:outerShdw blurRad="50800" dir="2700000" rotWithShape="0">
                  <a:srgbClr val="FFFFFF">
                    <a:alpha val="75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410766" hangingPunct="0">
                  <a:defRPr sz="3800" b="1">
                    <a:latin typeface="Cronos Pro"/>
                    <a:ea typeface="Cronos Pro"/>
                    <a:cs typeface="Cronos Pro"/>
                    <a:sym typeface="Cronos Pro"/>
                  </a:defRPr>
                </a:pPr>
                <a:endParaRPr sz="1900" b="1" kern="0">
                  <a:solidFill>
                    <a:srgbClr val="000000"/>
                  </a:solidFill>
                  <a:latin typeface="Cronos Pro"/>
                  <a:sym typeface="Cronos Pro"/>
                </a:endParaRPr>
              </a:p>
            </p:txBody>
          </p:sp>
        </p:grpSp>
        <p:grpSp>
          <p:nvGrpSpPr>
            <p:cNvPr id="225" name="Group"/>
            <p:cNvGrpSpPr/>
            <p:nvPr/>
          </p:nvGrpSpPr>
          <p:grpSpPr>
            <a:xfrm>
              <a:off x="0" y="607377"/>
              <a:ext cx="2710094" cy="4236934"/>
              <a:chOff x="0" y="607377"/>
              <a:chExt cx="2710093" cy="4236933"/>
            </a:xfrm>
          </p:grpSpPr>
          <p:grpSp>
            <p:nvGrpSpPr>
              <p:cNvPr id="223" name="Group"/>
              <p:cNvGrpSpPr/>
              <p:nvPr/>
            </p:nvGrpSpPr>
            <p:grpSpPr>
              <a:xfrm>
                <a:off x="0" y="1117468"/>
                <a:ext cx="2710094" cy="3726843"/>
                <a:chOff x="0" y="0"/>
                <a:chExt cx="2710093" cy="3726842"/>
              </a:xfrm>
            </p:grpSpPr>
            <p:sp>
              <p:nvSpPr>
                <p:cNvPr id="220" name="Circle"/>
                <p:cNvSpPr/>
                <p:nvPr/>
              </p:nvSpPr>
              <p:spPr>
                <a:xfrm>
                  <a:off x="0" y="0"/>
                  <a:ext cx="2710094" cy="2710094"/>
                </a:xfrm>
                <a:prstGeom prst="ellipse">
                  <a:avLst/>
                </a:prstGeom>
                <a:solidFill>
                  <a:srgbClr val="F1F1F1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66" hangingPunct="0">
                    <a:defRPr sz="3800" b="1">
                      <a:latin typeface="Cronos Pro"/>
                      <a:ea typeface="Cronos Pro"/>
                      <a:cs typeface="Cronos Pro"/>
                      <a:sym typeface="Cronos Pro"/>
                    </a:defRPr>
                  </a:pPr>
                  <a:endParaRPr sz="1900" b="1" kern="0">
                    <a:solidFill>
                      <a:srgbClr val="000000"/>
                    </a:solidFill>
                    <a:latin typeface="Cronos Pro"/>
                    <a:sym typeface="Cronos Pro"/>
                  </a:endParaRPr>
                </a:p>
              </p:txBody>
            </p:sp>
            <p:sp>
              <p:nvSpPr>
                <p:cNvPr id="221" name="Group"/>
                <p:cNvSpPr/>
                <p:nvPr/>
              </p:nvSpPr>
              <p:spPr>
                <a:xfrm rot="16200000">
                  <a:off x="512530" y="842516"/>
                  <a:ext cx="1685034" cy="968894"/>
                </a:xfrm>
                <a:prstGeom prst="rightArrow">
                  <a:avLst>
                    <a:gd name="adj1" fmla="val 51284"/>
                    <a:gd name="adj2" fmla="val 60035"/>
                  </a:avLst>
                </a:prstGeom>
                <a:solidFill>
                  <a:srgbClr val="FFFDDA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66" hangingPunct="0">
                    <a:defRPr sz="1900" b="1">
                      <a:latin typeface="Cronos Pro"/>
                      <a:ea typeface="Cronos Pro"/>
                      <a:cs typeface="Cronos Pro"/>
                      <a:sym typeface="Cronos Pro"/>
                    </a:defRPr>
                  </a:pPr>
                  <a:r>
                    <a:rPr sz="950" b="1" kern="0" baseline="31999">
                      <a:solidFill>
                        <a:srgbClr val="000000"/>
                      </a:solidFill>
                      <a:latin typeface="Cronos Pro"/>
                      <a:sym typeface="Cronos Pro"/>
                    </a:rPr>
                    <a:t>87</a:t>
                  </a:r>
                  <a:r>
                    <a:rPr sz="950" b="1" kern="0">
                      <a:solidFill>
                        <a:srgbClr val="000000"/>
                      </a:solidFill>
                      <a:latin typeface="Cronos Pro"/>
                      <a:sym typeface="Cronos Pro"/>
                    </a:rPr>
                    <a:t>Rb Spin</a:t>
                  </a:r>
                </a:p>
              </p:txBody>
            </p:sp>
            <p:sp>
              <p:nvSpPr>
                <p:cNvPr id="222" name="σ+ Pump"/>
                <p:cNvSpPr/>
                <p:nvPr/>
              </p:nvSpPr>
              <p:spPr>
                <a:xfrm rot="16200000">
                  <a:off x="427988" y="2315337"/>
                  <a:ext cx="1854118" cy="968895"/>
                </a:xfrm>
                <a:prstGeom prst="rightArrow">
                  <a:avLst>
                    <a:gd name="adj1" fmla="val 78802"/>
                    <a:gd name="adj2" fmla="val 74684"/>
                  </a:avLst>
                </a:prstGeom>
                <a:solidFill>
                  <a:srgbClr val="FF574C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 defTabSz="410766" hangingPunct="0">
                    <a:defRPr sz="2500" b="1">
                      <a:solidFill>
                        <a:srgbClr val="FFFFFF"/>
                      </a:solidFill>
                      <a:effectLst>
                        <a:outerShdw blurRad="38100" dist="25400" dir="2700000" rotWithShape="0">
                          <a:srgbClr val="000000">
                            <a:alpha val="86000"/>
                          </a:srgbClr>
                        </a:outerShdw>
                      </a:effectLst>
                      <a:latin typeface="Cronos Pro"/>
                      <a:ea typeface="Cronos Pro"/>
                      <a:cs typeface="Cronos Pro"/>
                      <a:sym typeface="Cronos Pro"/>
                    </a:defRPr>
                  </a:pPr>
                  <a:r>
                    <a:rPr sz="1250" b="1" kern="0">
                      <a:solidFill>
                        <a:srgbClr val="FFFFFF"/>
                      </a:solidFill>
                      <a:effectLst>
                        <a:outerShdw blurRad="38100" dist="25400" dir="2700000" rotWithShape="0">
                          <a:srgbClr val="000000">
                            <a:alpha val="86000"/>
                          </a:srgbClr>
                        </a:outerShdw>
                      </a:effectLst>
                      <a:latin typeface="Cronos Pro"/>
                      <a:sym typeface="Cronos Pro"/>
                    </a:rPr>
                    <a:t>σ</a:t>
                  </a:r>
                  <a:r>
                    <a:rPr sz="1250" b="1" kern="0" baseline="-5999">
                      <a:solidFill>
                        <a:srgbClr val="FFFFFF"/>
                      </a:solidFill>
                      <a:effectLst>
                        <a:outerShdw blurRad="38100" dist="25400" dir="2700000" rotWithShape="0">
                          <a:srgbClr val="000000">
                            <a:alpha val="86000"/>
                          </a:srgbClr>
                        </a:outerShdw>
                      </a:effectLst>
                      <a:latin typeface="Cronos Pro"/>
                      <a:sym typeface="Cronos Pro"/>
                    </a:rPr>
                    <a:t>+</a:t>
                  </a:r>
                  <a:r>
                    <a:rPr sz="1250" b="1" kern="0">
                      <a:solidFill>
                        <a:srgbClr val="FFFFFF"/>
                      </a:solidFill>
                      <a:effectLst>
                        <a:outerShdw blurRad="38100" dist="25400" dir="2700000" rotWithShape="0">
                          <a:srgbClr val="000000">
                            <a:alpha val="86000"/>
                          </a:srgbClr>
                        </a:outerShdw>
                      </a:effectLst>
                      <a:latin typeface="Cronos Pro"/>
                      <a:sym typeface="Cronos Pro"/>
                    </a:rPr>
                    <a:t> Pump</a:t>
                  </a:r>
                </a:p>
              </p:txBody>
            </p:sp>
          </p:grpSp>
          <p:sp>
            <p:nvSpPr>
              <p:cNvPr id="224" name="Pump…"/>
              <p:cNvSpPr/>
              <p:nvPr/>
            </p:nvSpPr>
            <p:spPr>
              <a:xfrm>
                <a:off x="1355046" y="60737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 algn="ctr" defTabSz="410766" hangingPunct="0">
                  <a:defRPr sz="3800" b="1">
                    <a:latin typeface="Cronos Pro"/>
                    <a:ea typeface="Cronos Pro"/>
                    <a:cs typeface="Cronos Pro"/>
                    <a:sym typeface="Cronos Pro"/>
                  </a:defRPr>
                </a:pPr>
                <a:r>
                  <a:rPr sz="1900" b="1" kern="0">
                    <a:solidFill>
                      <a:srgbClr val="000000"/>
                    </a:solidFill>
                    <a:latin typeface="Cronos Pro"/>
                    <a:sym typeface="Cronos Pro"/>
                  </a:rPr>
                  <a:t>Pump</a:t>
                </a:r>
              </a:p>
              <a:p>
                <a:pPr algn="ctr" defTabSz="410766" hangingPunct="0">
                  <a:defRPr sz="3800" b="1">
                    <a:latin typeface="Cronos Pro"/>
                    <a:ea typeface="Cronos Pro"/>
                    <a:cs typeface="Cronos Pro"/>
                    <a:sym typeface="Cronos Pro"/>
                  </a:defRPr>
                </a:pPr>
                <a:r>
                  <a:rPr sz="1900" b="1" kern="0">
                    <a:solidFill>
                      <a:srgbClr val="000000"/>
                    </a:solidFill>
                    <a:latin typeface="Cronos Pro"/>
                    <a:sym typeface="Cronos Pro"/>
                  </a:rPr>
                  <a:t>&lt;1 µs</a:t>
                </a:r>
              </a:p>
            </p:txBody>
          </p:sp>
        </p:grpSp>
        <p:sp>
          <p:nvSpPr>
            <p:cNvPr id="226" name="Probe…"/>
            <p:cNvSpPr txBox="1"/>
            <p:nvPr/>
          </p:nvSpPr>
          <p:spPr>
            <a:xfrm>
              <a:off x="3711515" y="-48691"/>
              <a:ext cx="1349732" cy="1313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ctr" defTabSz="410766" hangingPunct="0">
                <a:defRPr sz="3800" b="1">
                  <a:latin typeface="Cronos Pro"/>
                  <a:ea typeface="Cronos Pro"/>
                  <a:cs typeface="Cronos Pro"/>
                  <a:sym typeface="Cronos Pro"/>
                </a:defRPr>
              </a:pPr>
              <a:r>
                <a:rPr sz="1900" b="1" kern="0">
                  <a:solidFill>
                    <a:srgbClr val="000000"/>
                  </a:solidFill>
                  <a:latin typeface="Cronos Pro"/>
                  <a:sym typeface="Cronos Pro"/>
                </a:rPr>
                <a:t>Probe</a:t>
              </a:r>
            </a:p>
            <a:p>
              <a:pPr algn="ctr" defTabSz="410766" hangingPunct="0">
                <a:defRPr sz="3800" b="1">
                  <a:latin typeface="Cronos Pro"/>
                  <a:ea typeface="Cronos Pro"/>
                  <a:cs typeface="Cronos Pro"/>
                  <a:sym typeface="Cronos Pro"/>
                </a:defRPr>
              </a:pPr>
              <a:r>
                <a:rPr sz="1900" b="1" kern="0">
                  <a:solidFill>
                    <a:srgbClr val="000000"/>
                  </a:solidFill>
                  <a:latin typeface="Cronos Pro"/>
                  <a:sym typeface="Cronos Pro"/>
                </a:rPr>
                <a:t>~1 ms</a:t>
              </a:r>
            </a:p>
          </p:txBody>
        </p:sp>
        <p:sp>
          <p:nvSpPr>
            <p:cNvPr id="227" name="f = ɣB"/>
            <p:cNvSpPr txBox="1"/>
            <p:nvPr/>
          </p:nvSpPr>
          <p:spPr>
            <a:xfrm>
              <a:off x="5755202" y="1226035"/>
              <a:ext cx="2534146" cy="9298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4648" tIns="44648" rIns="44648" bIns="44648" numCol="1" anchor="t">
              <a:noAutofit/>
            </a:bodyPr>
            <a:lstStyle>
              <a:lvl1pPr defTabSz="825500">
                <a:lnSpc>
                  <a:spcPct val="100000"/>
                </a:lnSpc>
                <a:spcBef>
                  <a:spcPts val="0"/>
                </a:spcBef>
                <a:defRPr sz="3600" i="1"/>
              </a:lvl1pPr>
            </a:lstStyle>
            <a:p>
              <a:pPr defTabSz="412750" hangingPunct="0"/>
              <a:r>
                <a:rPr sz="1800" kern="0">
                  <a:solidFill>
                    <a:srgbClr val="000000"/>
                  </a:solidFill>
                  <a:latin typeface="Helvetica Neue"/>
                  <a:sym typeface="Helvetica Neue"/>
                </a:rPr>
                <a:t>f = ɣB</a:t>
              </a:r>
            </a:p>
          </p:txBody>
        </p:sp>
      </p:grp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18FEE204-F2FB-5A40-8954-01A952C4E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11" y="5964261"/>
            <a:ext cx="2636322" cy="66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1DCF7-6A49-3B1F-9DDF-39325F2C4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SQUID vs OPM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8571D-42A6-28BA-D120-E9807829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F47744-6AEF-56A6-954F-851A7BC4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929" y="1440272"/>
            <a:ext cx="3484564" cy="358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BAC959-56EF-202C-4ABC-3062AC0F90A3}"/>
              </a:ext>
            </a:extLst>
          </p:cNvPr>
          <p:cNvSpPr txBox="1"/>
          <p:nvPr/>
        </p:nvSpPr>
        <p:spPr>
          <a:xfrm>
            <a:off x="7325863" y="1004172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SQUID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426FE6-12EC-33CE-2D3A-C30163F14C20}"/>
              </a:ext>
            </a:extLst>
          </p:cNvPr>
          <p:cNvSpPr txBox="1"/>
          <p:nvPr/>
        </p:nvSpPr>
        <p:spPr>
          <a:xfrm>
            <a:off x="2229941" y="1004172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SERF OPM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AFEB17-D8D4-3A6D-FAEC-413CB948EA50}"/>
              </a:ext>
            </a:extLst>
          </p:cNvPr>
          <p:cNvGrpSpPr/>
          <p:nvPr/>
        </p:nvGrpSpPr>
        <p:grpSpPr>
          <a:xfrm>
            <a:off x="1030594" y="1440272"/>
            <a:ext cx="3777350" cy="3648102"/>
            <a:chOff x="1400131" y="1420380"/>
            <a:chExt cx="3228193" cy="31177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A805E6-1E1C-1EC1-9E48-7B324F426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214" t="52111" r="58865" b="5494"/>
            <a:stretch/>
          </p:blipFill>
          <p:spPr>
            <a:xfrm>
              <a:off x="1400131" y="1420380"/>
              <a:ext cx="3073400" cy="285781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24371F-FF80-4993-309F-3949A67A8112}"/>
                </a:ext>
              </a:extLst>
            </p:cNvPr>
            <p:cNvSpPr txBox="1"/>
            <p:nvPr/>
          </p:nvSpPr>
          <p:spPr>
            <a:xfrm>
              <a:off x="4166338" y="3013890"/>
              <a:ext cx="46198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B</a:t>
              </a:r>
              <a:r>
                <a:rPr lang="en-US" sz="2400" baseline="-25000" dirty="0">
                  <a:solidFill>
                    <a:srgbClr val="0070C0"/>
                  </a:solidFill>
                </a:rPr>
                <a:t>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69FFF8-E20C-F247-CCA1-BE87BF530EBD}"/>
                </a:ext>
              </a:extLst>
            </p:cNvPr>
            <p:cNvSpPr txBox="1"/>
            <p:nvPr/>
          </p:nvSpPr>
          <p:spPr>
            <a:xfrm>
              <a:off x="3751676" y="4168783"/>
              <a:ext cx="27571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B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3E03574-19DF-EF12-4426-D1B6D6D8D9B6}"/>
              </a:ext>
            </a:extLst>
          </p:cNvPr>
          <p:cNvSpPr txBox="1"/>
          <p:nvPr/>
        </p:nvSpPr>
        <p:spPr>
          <a:xfrm>
            <a:off x="720648" y="5126283"/>
            <a:ext cx="4023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Integrates over volume of laser beam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Sensitive axis determined by field modulation </a:t>
            </a:r>
            <a:r>
              <a:rPr lang="en-US" sz="1400" dirty="0"/>
              <a:t>(Some SERF designs use laser beam geometry to define sensitivity axis.)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7348B5-70BF-0D3B-76BB-34CCD54AAA44}"/>
              </a:ext>
            </a:extLst>
          </p:cNvPr>
          <p:cNvSpPr txBox="1"/>
          <p:nvPr/>
        </p:nvSpPr>
        <p:spPr>
          <a:xfrm>
            <a:off x="5787357" y="5122483"/>
            <a:ext cx="40239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Integrates over the area of pickup loop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Sensitive axis determined by loop geometry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22F945-8B20-A079-CABB-80A907E6DA21}"/>
              </a:ext>
            </a:extLst>
          </p:cNvPr>
          <p:cNvSpPr txBox="1"/>
          <p:nvPr/>
        </p:nvSpPr>
        <p:spPr>
          <a:xfrm>
            <a:off x="5990522" y="4934791"/>
            <a:ext cx="41933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http://hyperphysics.phy-astr.gsu.edu/hbase/Solids/Squid.html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593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263" y="0"/>
            <a:ext cx="8229600" cy="1143000"/>
          </a:xfrm>
        </p:spPr>
        <p:txBody>
          <a:bodyPr/>
          <a:lstStyle/>
          <a:p>
            <a:r>
              <a:rPr lang="en-US" altLang="en-US"/>
              <a:t>Properties of a Neutral Atoms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Quantized energy levels</a:t>
            </a: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5087938" y="4008438"/>
            <a:ext cx="266700" cy="266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4383089" y="3303589"/>
            <a:ext cx="1677987" cy="1677987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4562475" y="3459163"/>
            <a:ext cx="158750" cy="1587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243513" y="4130676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Arial" charset="0"/>
              </a:rPr>
              <a:t>p</a:t>
            </a:r>
            <a:r>
              <a:rPr lang="en-US" altLang="en-US" baseline="30000">
                <a:solidFill>
                  <a:srgbClr val="FFFFFF"/>
                </a:solidFill>
                <a:latin typeface="Arial" charset="0"/>
              </a:rPr>
              <a:t>+</a:t>
            </a:r>
            <a:endParaRPr lang="en-US" alt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4146550" y="3067050"/>
            <a:ext cx="2152650" cy="215265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4005263" y="2917825"/>
            <a:ext cx="2438400" cy="243840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7859713" y="5037138"/>
            <a:ext cx="9842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7859713" y="3455988"/>
            <a:ext cx="9842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7859713" y="2897188"/>
            <a:ext cx="9842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880475" y="4848226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FFFFFF"/>
                </a:solidFill>
                <a:latin typeface="Arial" charset="0"/>
              </a:rPr>
              <a:t>n </a:t>
            </a:r>
            <a:r>
              <a:rPr lang="en-US" altLang="en-US">
                <a:solidFill>
                  <a:srgbClr val="FFFFFF"/>
                </a:solidFill>
                <a:latin typeface="Arial" charset="0"/>
              </a:rPr>
              <a:t>= 1, </a:t>
            </a:r>
            <a:r>
              <a:rPr lang="en-US" altLang="en-US" i="1">
                <a:solidFill>
                  <a:srgbClr val="FFFFFF"/>
                </a:solidFill>
                <a:latin typeface="Times New Roman" pitchFamily="18" charset="0"/>
              </a:rPr>
              <a:t>l</a:t>
            </a:r>
            <a:r>
              <a:rPr lang="en-US" altLang="en-US">
                <a:solidFill>
                  <a:srgbClr val="FFFFFF"/>
                </a:solidFill>
                <a:latin typeface="Arial" charset="0"/>
              </a:rPr>
              <a:t> = 0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8882063" y="3298826"/>
            <a:ext cx="146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FFFFFF"/>
                </a:solidFill>
                <a:latin typeface="Arial" charset="0"/>
              </a:rPr>
              <a:t>n </a:t>
            </a:r>
            <a:r>
              <a:rPr lang="en-US" altLang="en-US">
                <a:solidFill>
                  <a:srgbClr val="FFFFFF"/>
                </a:solidFill>
                <a:latin typeface="Arial" charset="0"/>
              </a:rPr>
              <a:t>= 2, </a:t>
            </a:r>
            <a:r>
              <a:rPr lang="en-US" altLang="en-US" i="1">
                <a:solidFill>
                  <a:srgbClr val="FFFFFF"/>
                </a:solidFill>
                <a:latin typeface="Times New Roman" pitchFamily="18" charset="0"/>
              </a:rPr>
              <a:t>l</a:t>
            </a:r>
            <a:r>
              <a:rPr lang="en-US" altLang="en-US">
                <a:solidFill>
                  <a:srgbClr val="FFFFFF"/>
                </a:solidFill>
                <a:latin typeface="Arial" charset="0"/>
              </a:rPr>
              <a:t> = 0,1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8882063" y="270986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FFFFFF"/>
                </a:solidFill>
                <a:latin typeface="Arial" charset="0"/>
              </a:rPr>
              <a:t>n </a:t>
            </a:r>
            <a:r>
              <a:rPr lang="en-US" altLang="en-US">
                <a:solidFill>
                  <a:srgbClr val="FFFFFF"/>
                </a:solidFill>
                <a:latin typeface="Arial" charset="0"/>
              </a:rPr>
              <a:t>= 3, </a:t>
            </a:r>
            <a:r>
              <a:rPr lang="en-US" altLang="en-US" i="1">
                <a:solidFill>
                  <a:srgbClr val="FFFFFF"/>
                </a:solidFill>
                <a:latin typeface="Times New Roman" pitchFamily="18" charset="0"/>
              </a:rPr>
              <a:t>l</a:t>
            </a:r>
            <a:r>
              <a:rPr lang="en-US" altLang="en-US">
                <a:solidFill>
                  <a:srgbClr val="FFFFFF"/>
                </a:solidFill>
                <a:latin typeface="Arial" charset="0"/>
              </a:rPr>
              <a:t> = 0,1,2</a:t>
            </a:r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8269288" y="4959350"/>
            <a:ext cx="158750" cy="1587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4670425" y="3432176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Arial" charset="0"/>
              </a:rPr>
              <a:t>e</a:t>
            </a:r>
            <a:r>
              <a:rPr lang="en-US" altLang="en-US" baseline="30000">
                <a:solidFill>
                  <a:srgbClr val="FFFFFF"/>
                </a:solidFill>
                <a:latin typeface="Arial" charset="0"/>
              </a:rPr>
              <a:t>-</a:t>
            </a:r>
            <a:endParaRPr lang="en-US" altLang="en-US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6183" name="Group 39"/>
          <p:cNvGrpSpPr>
            <a:grpSpLocks/>
          </p:cNvGrpSpPr>
          <p:nvPr/>
        </p:nvGrpSpPr>
        <p:grpSpPr bwMode="auto">
          <a:xfrm>
            <a:off x="4675189" y="3235325"/>
            <a:ext cx="3678237" cy="1778000"/>
            <a:chOff x="1985" y="2038"/>
            <a:chExt cx="2317" cy="1120"/>
          </a:xfrm>
        </p:grpSpPr>
        <p:sp>
          <p:nvSpPr>
            <p:cNvPr id="6161" name="Line 17"/>
            <p:cNvSpPr>
              <a:spLocks noChangeShapeType="1"/>
            </p:cNvSpPr>
            <p:nvPr/>
          </p:nvSpPr>
          <p:spPr bwMode="auto">
            <a:xfrm flipV="1">
              <a:off x="4302" y="2190"/>
              <a:ext cx="0" cy="9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62" name="Line 18"/>
            <p:cNvSpPr>
              <a:spLocks noChangeShapeType="1"/>
            </p:cNvSpPr>
            <p:nvPr/>
          </p:nvSpPr>
          <p:spPr bwMode="auto">
            <a:xfrm flipH="1" flipV="1">
              <a:off x="1985" y="2038"/>
              <a:ext cx="80" cy="11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184" name="Group 40"/>
          <p:cNvGrpSpPr>
            <a:grpSpLocks/>
          </p:cNvGrpSpPr>
          <p:nvPr/>
        </p:nvGrpSpPr>
        <p:grpSpPr bwMode="auto">
          <a:xfrm>
            <a:off x="2814639" y="3946526"/>
            <a:ext cx="966787" cy="828675"/>
            <a:chOff x="813" y="2486"/>
            <a:chExt cx="609" cy="522"/>
          </a:xfrm>
        </p:grpSpPr>
        <p:sp>
          <p:nvSpPr>
            <p:cNvPr id="6180" name="Freeform 36"/>
            <p:cNvSpPr>
              <a:spLocks/>
            </p:cNvSpPr>
            <p:nvPr/>
          </p:nvSpPr>
          <p:spPr bwMode="auto">
            <a:xfrm>
              <a:off x="813" y="2486"/>
              <a:ext cx="609" cy="293"/>
            </a:xfrm>
            <a:custGeom>
              <a:avLst/>
              <a:gdLst>
                <a:gd name="T0" fmla="*/ 0 w 1098"/>
                <a:gd name="T1" fmla="*/ 207 h 422"/>
                <a:gd name="T2" fmla="*/ 103 w 1098"/>
                <a:gd name="T3" fmla="*/ 31 h 422"/>
                <a:gd name="T4" fmla="*/ 259 w 1098"/>
                <a:gd name="T5" fmla="*/ 394 h 422"/>
                <a:gd name="T6" fmla="*/ 409 w 1098"/>
                <a:gd name="T7" fmla="*/ 31 h 422"/>
                <a:gd name="T8" fmla="*/ 559 w 1098"/>
                <a:gd name="T9" fmla="*/ 394 h 422"/>
                <a:gd name="T10" fmla="*/ 712 w 1098"/>
                <a:gd name="T11" fmla="*/ 34 h 422"/>
                <a:gd name="T12" fmla="*/ 861 w 1098"/>
                <a:gd name="T13" fmla="*/ 387 h 422"/>
                <a:gd name="T14" fmla="*/ 946 w 1098"/>
                <a:gd name="T15" fmla="*/ 244 h 422"/>
                <a:gd name="T16" fmla="*/ 1012 w 1098"/>
                <a:gd name="T17" fmla="*/ 214 h 422"/>
                <a:gd name="T18" fmla="*/ 1098 w 1098"/>
                <a:gd name="T19" fmla="*/ 21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8" h="422">
                  <a:moveTo>
                    <a:pt x="0" y="207"/>
                  </a:moveTo>
                  <a:cubicBezTo>
                    <a:pt x="17" y="178"/>
                    <a:pt x="60" y="0"/>
                    <a:pt x="103" y="31"/>
                  </a:cubicBezTo>
                  <a:cubicBezTo>
                    <a:pt x="146" y="62"/>
                    <a:pt x="208" y="394"/>
                    <a:pt x="259" y="394"/>
                  </a:cubicBezTo>
                  <a:cubicBezTo>
                    <a:pt x="310" y="394"/>
                    <a:pt x="359" y="31"/>
                    <a:pt x="409" y="31"/>
                  </a:cubicBezTo>
                  <a:cubicBezTo>
                    <a:pt x="459" y="31"/>
                    <a:pt x="509" y="394"/>
                    <a:pt x="559" y="394"/>
                  </a:cubicBezTo>
                  <a:cubicBezTo>
                    <a:pt x="609" y="394"/>
                    <a:pt x="662" y="35"/>
                    <a:pt x="712" y="34"/>
                  </a:cubicBezTo>
                  <a:cubicBezTo>
                    <a:pt x="762" y="33"/>
                    <a:pt x="822" y="352"/>
                    <a:pt x="861" y="387"/>
                  </a:cubicBezTo>
                  <a:cubicBezTo>
                    <a:pt x="900" y="422"/>
                    <a:pt x="921" y="273"/>
                    <a:pt x="946" y="244"/>
                  </a:cubicBezTo>
                  <a:cubicBezTo>
                    <a:pt x="971" y="215"/>
                    <a:pt x="987" y="219"/>
                    <a:pt x="1012" y="214"/>
                  </a:cubicBezTo>
                  <a:cubicBezTo>
                    <a:pt x="1037" y="209"/>
                    <a:pt x="1080" y="212"/>
                    <a:pt x="1098" y="211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181" name="Text Box 37"/>
            <p:cNvSpPr txBox="1">
              <a:spLocks noChangeArrowheads="1"/>
            </p:cNvSpPr>
            <p:nvPr/>
          </p:nvSpPr>
          <p:spPr bwMode="auto">
            <a:xfrm>
              <a:off x="819" y="2777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Photon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D05CC-F346-47A7-A91D-9D4BE683E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DB2089-38B0-7E6F-0033-7FA1A168B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60363"/>
            <a:ext cx="10058400" cy="569912"/>
          </a:xfrm>
        </p:spPr>
        <p:txBody>
          <a:bodyPr/>
          <a:lstStyle/>
          <a:p>
            <a:r>
              <a:rPr lang="en-US" dirty="0"/>
              <a:t>SQUID vs OPM</a:t>
            </a:r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5852D699-2357-2575-E32D-D840C1F7D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096622"/>
              </p:ext>
            </p:extLst>
          </p:nvPr>
        </p:nvGraphicFramePr>
        <p:xfrm>
          <a:off x="234779" y="1374574"/>
          <a:ext cx="11677135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718">
                  <a:extLst>
                    <a:ext uri="{9D8B030D-6E8A-4147-A177-3AD203B41FA5}">
                      <a16:colId xmlns:a16="http://schemas.microsoft.com/office/drawing/2014/main" val="3632126921"/>
                    </a:ext>
                  </a:extLst>
                </a:gridCol>
                <a:gridCol w="1569308">
                  <a:extLst>
                    <a:ext uri="{9D8B030D-6E8A-4147-A177-3AD203B41FA5}">
                      <a16:colId xmlns:a16="http://schemas.microsoft.com/office/drawing/2014/main" val="2203958400"/>
                    </a:ext>
                  </a:extLst>
                </a:gridCol>
                <a:gridCol w="2483709">
                  <a:extLst>
                    <a:ext uri="{9D8B030D-6E8A-4147-A177-3AD203B41FA5}">
                      <a16:colId xmlns:a16="http://schemas.microsoft.com/office/drawing/2014/main" val="1905796742"/>
                    </a:ext>
                  </a:extLst>
                </a:gridCol>
                <a:gridCol w="2113005">
                  <a:extLst>
                    <a:ext uri="{9D8B030D-6E8A-4147-A177-3AD203B41FA5}">
                      <a16:colId xmlns:a16="http://schemas.microsoft.com/office/drawing/2014/main" val="3266728910"/>
                    </a:ext>
                  </a:extLst>
                </a:gridCol>
                <a:gridCol w="3373395">
                  <a:extLst>
                    <a:ext uri="{9D8B030D-6E8A-4147-A177-3AD203B41FA5}">
                      <a16:colId xmlns:a16="http://schemas.microsoft.com/office/drawing/2014/main" val="613692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Sensitive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Dynamic range (Max field)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458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Zero field, SERF OPM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5-20 </a:t>
                      </a:r>
                      <a:r>
                        <a:rPr lang="en-US" dirty="0" err="1"/>
                        <a:t>fT</a:t>
                      </a:r>
                      <a:r>
                        <a:rPr lang="en-US" dirty="0"/>
                        <a:t>/rt-Hz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80-150 Hz (open loop)</a:t>
                      </a:r>
                    </a:p>
                    <a:p>
                      <a:r>
                        <a:rPr lang="en-US" dirty="0"/>
                        <a:t>350 Hz (closed loop)</a:t>
                      </a:r>
                      <a:r>
                        <a:rPr lang="en-US" baseline="30000" dirty="0"/>
                        <a:t>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 2, or 3 axis (3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axis from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OPM)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±2 </a:t>
                      </a:r>
                      <a:r>
                        <a:rPr lang="en-US" dirty="0" err="1"/>
                        <a:t>nT</a:t>
                      </a:r>
                      <a:r>
                        <a:rPr lang="en-US" dirty="0"/>
                        <a:t> (80 </a:t>
                      </a:r>
                      <a:r>
                        <a:rPr lang="en-US" dirty="0" err="1"/>
                        <a:t>nT</a:t>
                      </a:r>
                      <a:r>
                        <a:rPr lang="en-US" dirty="0"/>
                        <a:t>) open loop*</a:t>
                      </a: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±150 </a:t>
                      </a:r>
                      <a:r>
                        <a:rPr lang="en-US" dirty="0" err="1"/>
                        <a:t>nT</a:t>
                      </a:r>
                      <a:r>
                        <a:rPr lang="en-US" dirty="0"/>
                        <a:t> (150 </a:t>
                      </a:r>
                      <a:r>
                        <a:rPr lang="en-US" dirty="0" err="1"/>
                        <a:t>nT</a:t>
                      </a:r>
                      <a:r>
                        <a:rPr lang="en-US" dirty="0"/>
                        <a:t>) closed loop**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146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 OPM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 </a:t>
                      </a:r>
                      <a:r>
                        <a:rPr lang="en-US" dirty="0" err="1"/>
                        <a:t>fT</a:t>
                      </a:r>
                      <a:r>
                        <a:rPr lang="en-US" dirty="0"/>
                        <a:t>/rt-Hz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kHz (open loop)</a:t>
                      </a:r>
                    </a:p>
                    <a:p>
                      <a:r>
                        <a:rPr lang="en-US" dirty="0"/>
                        <a:t>1.35 kHz (closed loop)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axis (3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axis 6x worse sensitivity)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±300 </a:t>
                      </a:r>
                      <a:r>
                        <a:rPr lang="en-US" dirty="0" err="1"/>
                        <a:t>nT</a:t>
                      </a:r>
                      <a:r>
                        <a:rPr lang="en-US" dirty="0"/>
                        <a:t> (unknown)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441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Scalar OPM </a:t>
                      </a:r>
                      <a:r>
                        <a:rPr lang="en-US" dirty="0" err="1"/>
                        <a:t>gradio</a:t>
                      </a:r>
                      <a:r>
                        <a:rPr lang="en-US" dirty="0"/>
                        <a:t>-meter—Unshielded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</a:t>
                      </a:r>
                      <a:r>
                        <a:rPr lang="en-US" dirty="0" err="1"/>
                        <a:t>fT</a:t>
                      </a:r>
                      <a:r>
                        <a:rPr lang="en-US" dirty="0"/>
                        <a:t>/cm/ </a:t>
                      </a:r>
                    </a:p>
                    <a:p>
                      <a:r>
                        <a:rPr lang="en-US" dirty="0"/>
                        <a:t>rt-Hz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 Samples/s (adjustable)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Parallel to am-</a:t>
                      </a:r>
                      <a:r>
                        <a:rPr lang="en-US" dirty="0" err="1"/>
                        <a:t>bient</a:t>
                      </a:r>
                      <a:r>
                        <a:rPr lang="en-US" dirty="0"/>
                        <a:t> bias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Unknown (Earth’s field)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428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2-3 </a:t>
                      </a:r>
                      <a:r>
                        <a:rPr lang="en-US" dirty="0" err="1"/>
                        <a:t>fT</a:t>
                      </a:r>
                      <a:r>
                        <a:rPr lang="en-US" dirty="0"/>
                        <a:t>/rt-Hz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1–5 </a:t>
                      </a:r>
                      <a:r>
                        <a:rPr lang="en-US" dirty="0" err="1"/>
                        <a:t>kS</a:t>
                      </a:r>
                      <a:r>
                        <a:rPr lang="en-US" dirty="0"/>
                        <a:t>/s (adjustable)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Normal to pickup 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±20 </a:t>
                      </a:r>
                      <a:r>
                        <a:rPr lang="en-US" dirty="0" err="1"/>
                        <a:t>nT</a:t>
                      </a:r>
                      <a:r>
                        <a:rPr lang="en-US" dirty="0"/>
                        <a:t> (Unshielded operation possible)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6667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9EABA4C-6518-CB9A-58AD-CCA013F8C896}"/>
              </a:ext>
            </a:extLst>
          </p:cNvPr>
          <p:cNvSpPr txBox="1"/>
          <p:nvPr/>
        </p:nvSpPr>
        <p:spPr>
          <a:xfrm>
            <a:off x="8587946" y="4616511"/>
            <a:ext cx="3212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*</a:t>
            </a:r>
            <a:r>
              <a:rPr lang="en-US" dirty="0" err="1"/>
              <a:t>Quspin</a:t>
            </a:r>
            <a:r>
              <a:rPr lang="en-US" dirty="0"/>
              <a:t> Neuro-1: </a:t>
            </a:r>
            <a:r>
              <a:rPr lang="en-US" sz="1400" dirty="0"/>
              <a:t>Neuro-1 flyer</a:t>
            </a:r>
            <a:r>
              <a:rPr lang="en-US" dirty="0"/>
              <a:t> </a:t>
            </a:r>
          </a:p>
          <a:p>
            <a:pPr>
              <a:spcBef>
                <a:spcPts val="600"/>
              </a:spcBef>
            </a:pPr>
            <a:r>
              <a:rPr lang="en-US" dirty="0"/>
              <a:t>**</a:t>
            </a:r>
            <a:r>
              <a:rPr lang="en-US" dirty="0" err="1"/>
              <a:t>Fieldline</a:t>
            </a:r>
            <a:r>
              <a:rPr lang="en-US" dirty="0"/>
              <a:t>: </a:t>
            </a:r>
            <a:r>
              <a:rPr lang="en-US" sz="1400" dirty="0"/>
              <a:t>Alem O, et </a:t>
            </a:r>
            <a:r>
              <a:rPr lang="en-US" sz="1400" dirty="0" err="1"/>
              <a:t>al.,</a:t>
            </a:r>
            <a:r>
              <a:rPr lang="en-US" sz="1400" i="1" dirty="0" err="1"/>
              <a:t>Front</a:t>
            </a:r>
            <a:r>
              <a:rPr lang="en-US" sz="1400" i="1" dirty="0"/>
              <a:t>. </a:t>
            </a:r>
            <a:r>
              <a:rPr lang="en-US" sz="1400" i="1" dirty="0" err="1"/>
              <a:t>Neurosci</a:t>
            </a:r>
            <a:r>
              <a:rPr lang="en-US" sz="1400" dirty="0"/>
              <a:t>. </a:t>
            </a:r>
            <a:r>
              <a:rPr lang="en-US" sz="1400" b="1" dirty="0"/>
              <a:t>17</a:t>
            </a:r>
            <a:r>
              <a:rPr lang="en-US" sz="1400" dirty="0"/>
              <a:t>, 1190310 (2023) </a:t>
            </a:r>
          </a:p>
          <a:p>
            <a:pPr>
              <a:spcBef>
                <a:spcPts val="600"/>
              </a:spcBef>
            </a:pPr>
            <a:r>
              <a:rPr lang="en-US" dirty="0"/>
              <a:t>Unknown = Unknown to this author</a:t>
            </a:r>
          </a:p>
        </p:txBody>
      </p:sp>
    </p:spTree>
    <p:extLst>
      <p:ext uri="{BB962C8B-B14F-4D97-AF65-F5344CB8AC3E}">
        <p14:creationId xmlns:p14="http://schemas.microsoft.com/office/powerpoint/2010/main" val="166452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1DBFC-696A-46F7-BE43-F39123F4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SERF OPMs: Formulating Gain/Sense-Angle Error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1DBE9-0BEC-4332-87B7-A88293FF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36B32-8E1B-44CC-AEF8-1B20C91C1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007" y="1106602"/>
            <a:ext cx="7200900" cy="638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52484D7-AD55-478C-B2E4-5841253A8279}"/>
                  </a:ext>
                </a:extLst>
              </p:cNvPr>
              <p:cNvSpPr/>
              <p:nvPr/>
            </p:nvSpPr>
            <p:spPr>
              <a:xfrm>
                <a:off x="-103693" y="1918574"/>
                <a:ext cx="12361681" cy="1224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8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8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8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280" i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128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8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80" i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1280" i="1">
                                  <a:latin typeface="Cambria Math" panose="02040503050406030204" pitchFamily="18" charset="0"/>
                                </a:rPr>
                                <m:t>𝑜𝑝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8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80" i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1280" i="1">
                                  <a:latin typeface="Cambria Math" panose="02040503050406030204" pitchFamily="18" charset="0"/>
                                </a:rPr>
                                <m:t>𝑜𝑝</m:t>
                              </m:r>
                            </m:sub>
                          </m:sSub>
                          <m:r>
                            <a:rPr lang="en-US" sz="128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8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80" i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1280" i="1">
                                  <a:latin typeface="Cambria Math" panose="02040503050406030204" pitchFamily="18" charset="0"/>
                                </a:rPr>
                                <m:t>𝑟𝑒𝑙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128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8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128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28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8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8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128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8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128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28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8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8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unc>
                        <m:funcPr>
                          <m:ctrlPr>
                            <a:rPr lang="en-US" sz="128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8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28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128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d>
                        <m:dPr>
                          <m:begChr m:val="["/>
                          <m:endChr m:val="]"/>
                          <m:ctrlPr>
                            <a:rPr lang="en-US" sz="128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8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128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8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280" i="1">
                                              <a:latin typeface="Cambria Math" panose="02040503050406030204" pitchFamily="18" charset="0"/>
                                            </a:rPr>
                                            <m:t>𝑥𝑠</m:t>
                                          </m:r>
                                        </m:sub>
                                      </m:sSub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128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8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ctrlPr>
                                        <a:rPr lang="en-US" sz="128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280" i="0"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a:rPr lang="en-US" sz="1280" i="1">
                                              <a:latin typeface="Cambria Math" panose="02040503050406030204" pitchFamily="18" charset="0"/>
                                            </a:rPr>
                                            <m:t>𝑜𝑝</m:t>
                                          </m:r>
                                        </m:sub>
                                      </m:sSub>
                                      <m:r>
                                        <a:rPr lang="en-US" sz="128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280" i="0"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a:rPr lang="en-US" sz="1280" i="1">
                                              <a:latin typeface="Cambria Math" panose="02040503050406030204" pitchFamily="18" charset="0"/>
                                            </a:rPr>
                                            <m:t>𝑟𝑒𝑙</m:t>
                                          </m:r>
                                        </m:sub>
                                      </m:sSub>
                                    </m:e>
                                  </m:d>
                                </m:den>
                              </m:f>
                            </m:num>
                            <m:den>
                              <m:r>
                                <a:rPr lang="en-US" sz="128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8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280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128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28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80" i="1">
                                                      <a:latin typeface="Cambria Math" panose="02040503050406030204" pitchFamily="18" charset="0"/>
                                                    </a:rPr>
                                                    <m:t>𝐵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8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𝑥𝑠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  <m:d>
                                            <m:dPr>
                                              <m:ctrlPr>
                                                <a:rPr lang="en-US" sz="128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28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num>
                                        <m:den>
                                          <m:d>
                                            <m:dPr>
                                              <m:ctrlPr>
                                                <a:rPr lang="en-US" sz="128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28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280" i="0">
                                                      <a:latin typeface="Cambria Math" panose="02040503050406030204" pitchFamily="18" charset="0"/>
                                                    </a:rPr>
                                                    <m:t>R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80" i="1">
                                                      <a:latin typeface="Cambria Math" panose="02040503050406030204" pitchFamily="18" charset="0"/>
                                                    </a:rPr>
                                                    <m:t>𝑜𝑝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280" i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28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280" i="0">
                                                      <a:latin typeface="Cambria Math" panose="02040503050406030204" pitchFamily="18" charset="0"/>
                                                    </a:rPr>
                                                    <m:t>R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80" i="1">
                                                      <a:latin typeface="Cambria Math" panose="02040503050406030204" pitchFamily="18" charset="0"/>
                                                    </a:rPr>
                                                    <m:t>𝑟𝑒𝑙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28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280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28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en-US" sz="128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28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28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8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128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8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128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8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8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sz="128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28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sz="128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en-US" sz="128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80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p>
                                          <m:r>
                                            <a:rPr lang="en-US" sz="128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8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28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8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en-US" sz="128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28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28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280" i="0">
                                                      <a:latin typeface="Cambria Math" panose="02040503050406030204" pitchFamily="18" charset="0"/>
                                                    </a:rPr>
                                                    <m:t>R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80" i="1">
                                                      <a:latin typeface="Cambria Math" panose="02040503050406030204" pitchFamily="18" charset="0"/>
                                                    </a:rPr>
                                                    <m:t>𝑜𝑝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280" i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28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280" i="0">
                                                      <a:latin typeface="Cambria Math" panose="02040503050406030204" pitchFamily="18" charset="0"/>
                                                    </a:rPr>
                                                    <m:t>R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80" i="1">
                                                      <a:latin typeface="Cambria Math" panose="02040503050406030204" pitchFamily="18" charset="0"/>
                                                    </a:rPr>
                                                    <m:t>𝑟𝑒𝑙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28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num>
                                <m:den>
                                  <m:r>
                                    <a:rPr lang="en-US" sz="128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sSup>
                                    <m:sSupPr>
                                      <m:ctrlPr>
                                        <a:rPr lang="en-US" sz="128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sz="128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280" i="1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128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80" i="1">
                                                          <a:solidFill>
                                                            <a:srgbClr val="836967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8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𝐵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8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𝑥𝑠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acc>
                                              <m:d>
                                                <m:dPr>
                                                  <m:ctrlPr>
                                                    <a:rPr lang="en-US" sz="128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280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d>
                                                <m:dPr>
                                                  <m:ctrlPr>
                                                    <a:rPr lang="en-US" sz="128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1280" i="1">
                                                          <a:solidFill>
                                                            <a:srgbClr val="836967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280" i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R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8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𝑜𝑝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1280" i="0">
                                                      <a:latin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80" i="1">
                                                          <a:solidFill>
                                                            <a:srgbClr val="836967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1280" i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R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8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𝑟𝑒𝑙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28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28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en-US" sz="128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8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28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280" i="1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80" i="1">
                                                  <a:latin typeface="Cambria Math" panose="02040503050406030204" pitchFamily="18" charset="0"/>
                                                </a:rPr>
                                                <m:t>𝑥𝑠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  <m:d>
                                        <m:d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8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num>
                                    <m:den>
                                      <m:d>
                                        <m:d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28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280" i="0">
                                                  <a:latin typeface="Cambria Math" panose="02040503050406030204" pitchFamily="18" charset="0"/>
                                                </a:rPr>
                                                <m:t>R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80" i="1">
                                                  <a:latin typeface="Cambria Math" panose="02040503050406030204" pitchFamily="18" charset="0"/>
                                                </a:rPr>
                                                <m:t>𝑜𝑝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28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28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280" i="0">
                                                  <a:latin typeface="Cambria Math" panose="02040503050406030204" pitchFamily="18" charset="0"/>
                                                </a:rPr>
                                                <m:t>R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80" i="1">
                                                  <a:latin typeface="Cambria Math" panose="02040503050406030204" pitchFamily="18" charset="0"/>
                                                </a:rPr>
                                                <m:t>𝑟𝑒𝑙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28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80" i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128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28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f>
                                                    <m:fPr>
                                                      <m:ctrlPr>
                                                        <a:rPr lang="en-US" sz="1280" i="1">
                                                          <a:solidFill>
                                                            <a:srgbClr val="836967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a:rPr lang="en-US" sz="128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𝛾</m:t>
                                                      </m:r>
                                                      <m:acc>
                                                        <m:accPr>
                                                          <m:chr m:val="̂"/>
                                                          <m:ctrlPr>
                                                            <a:rPr lang="en-US" sz="1280" i="1">
                                                              <a:solidFill>
                                                                <a:srgbClr val="836967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accPr>
                                                        <m:e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sz="1280" i="1">
                                                                  <a:solidFill>
                                                                    <a:srgbClr val="836967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sz="128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𝐵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sz="128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𝑥𝑠</m:t>
                                                              </m:r>
                                                            </m:sub>
                                                          </m:sSub>
                                                        </m:e>
                                                      </m:acc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280" i="1">
                                                              <a:solidFill>
                                                                <a:srgbClr val="836967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128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𝑡</m:t>
                                                          </m:r>
                                                        </m:e>
                                                      </m:d>
                                                    </m:num>
                                                    <m:den>
                                                      <m:d>
                                                        <m:dPr>
                                                          <m:ctrlPr>
                                                            <a:rPr lang="en-US" sz="1280" i="1">
                                                              <a:solidFill>
                                                                <a:srgbClr val="836967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sz="1280" i="1">
                                                                  <a:solidFill>
                                                                    <a:srgbClr val="836967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m:rPr>
                                                                  <m:sty m:val="p"/>
                                                                </m:rPr>
                                                                <a:rPr lang="en-US" sz="1280" i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R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sz="128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𝑜𝑝</m:t>
                                                              </m:r>
                                                            </m:sub>
                                                          </m:sSub>
                                                          <m:r>
                                                            <a:rPr lang="en-US" sz="1280" i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+</m:t>
                                                          </m:r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sz="1280" i="1">
                                                                  <a:solidFill>
                                                                    <a:srgbClr val="836967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m:rPr>
                                                                  <m:sty m:val="p"/>
                                                                </m:rPr>
                                                                <a:rPr lang="en-US" sz="1280" i="0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R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sz="1280" i="1"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𝑟𝑒𝑙</m:t>
                                                              </m:r>
                                                            </m:sub>
                                                          </m:sSub>
                                                        </m:e>
                                                      </m:d>
                                                    </m:den>
                                                  </m:f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28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28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begChr m:val=""/>
                                  <m:endChr m:val=""/>
                                  <m:ctrlPr>
                                    <a:rPr lang="en-US" sz="128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128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28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128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280" i="1">
                                                      <a:latin typeface="Cambria Math" panose="02040503050406030204" pitchFamily="18" charset="0"/>
                                                    </a:rPr>
                                                    <m:t>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80" i="1">
                                                          <a:solidFill>
                                                            <a:srgbClr val="836967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8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𝐵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8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𝑦</m:t>
                                                      </m:r>
                                                    </m:sub>
                                                  </m:sSub>
                                                </m:num>
                                                <m:den>
                                                  <m:d>
                                                    <m:dPr>
                                                      <m:ctrlPr>
                                                        <a:rPr lang="en-US" sz="1280" i="1">
                                                          <a:solidFill>
                                                            <a:srgbClr val="836967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280" i="1">
                                                              <a:solidFill>
                                                                <a:srgbClr val="836967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m:rPr>
                                                              <m:sty m:val="p"/>
                                                            </m:rPr>
                                                            <a:rPr lang="en-US" sz="1280" i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R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28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𝑜𝑝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1280" i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+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280" i="1">
                                                              <a:solidFill>
                                                                <a:srgbClr val="836967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m:rPr>
                                                              <m:sty m:val="p"/>
                                                            </m:rPr>
                                                            <a:rPr lang="en-US" sz="1280" i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R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28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𝑟𝑒𝑙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28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8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8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280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128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1280" i="1">
                                                      <a:latin typeface="Cambria Math" panose="02040503050406030204" pitchFamily="18" charset="0"/>
                                                    </a:rPr>
                                                    <m:t>𝛾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280" i="1">
                                                          <a:solidFill>
                                                            <a:srgbClr val="836967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28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𝐵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28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𝑧</m:t>
                                                      </m:r>
                                                    </m:sub>
                                                  </m:sSub>
                                                </m:num>
                                                <m:den>
                                                  <m:d>
                                                    <m:dPr>
                                                      <m:ctrlPr>
                                                        <a:rPr lang="en-US" sz="1280" i="1">
                                                          <a:solidFill>
                                                            <a:srgbClr val="836967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280" i="1">
                                                              <a:solidFill>
                                                                <a:srgbClr val="836967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m:rPr>
                                                              <m:sty m:val="p"/>
                                                            </m:rPr>
                                                            <a:rPr lang="en-US" sz="1280" i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R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28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𝑜𝑝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1280" i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+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280" i="1">
                                                              <a:solidFill>
                                                                <a:srgbClr val="836967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m:rPr>
                                                              <m:sty m:val="p"/>
                                                            </m:rPr>
                                                            <a:rPr lang="en-US" sz="1280" i="0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R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280" i="1"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𝑟𝑒𝑙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28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128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52484D7-AD55-478C-B2E4-5841253A8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693" y="1918574"/>
                <a:ext cx="12361681" cy="12247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67A83E-8C49-4813-8B8A-6DFAB8284091}"/>
              </a:ext>
            </a:extLst>
          </p:cNvPr>
          <p:cNvSpPr txBox="1"/>
          <p:nvPr/>
        </p:nvSpPr>
        <p:spPr>
          <a:xfrm>
            <a:off x="2863337" y="3328779"/>
            <a:ext cx="4545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Cross Axis Projection Error (CAPE) Effects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1AEC70-6B48-4005-9FAA-C0736D5AC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920" y="4700683"/>
            <a:ext cx="3487714" cy="678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AAB2E8-0E1E-4C45-8A46-1E1039AA8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096" y="4065687"/>
            <a:ext cx="267824" cy="1249846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42883EEF-AB5E-4D99-A4FE-A933DE25C0D7}"/>
              </a:ext>
            </a:extLst>
          </p:cNvPr>
          <p:cNvSpPr/>
          <p:nvPr/>
        </p:nvSpPr>
        <p:spPr>
          <a:xfrm rot="16200000">
            <a:off x="2055071" y="4328954"/>
            <a:ext cx="369331" cy="74345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E47CA7-C123-49EF-87ED-F930766A2588}"/>
                  </a:ext>
                </a:extLst>
              </p:cNvPr>
              <p:cNvSpPr txBox="1"/>
              <p:nvPr/>
            </p:nvSpPr>
            <p:spPr>
              <a:xfrm>
                <a:off x="2982069" y="3986000"/>
                <a:ext cx="7685929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</a:rPr>
                      <m:t>arctan</m:t>
                    </m:r>
                    <m:d>
                      <m:dPr>
                        <m:ctrlPr>
                          <a:rPr lang="en-US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20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𝑂𝑃𝑀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Rotation of the sensitive axis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E47CA7-C123-49EF-87ED-F930766A2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069" y="3986000"/>
                <a:ext cx="7685929" cy="5839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EEDDA0-935F-4001-8CE1-5E4D318B0CBE}"/>
                  </a:ext>
                </a:extLst>
              </p:cNvPr>
              <p:cNvSpPr txBox="1"/>
              <p:nvPr/>
            </p:nvSpPr>
            <p:spPr>
              <a:xfrm>
                <a:off x="6355682" y="4815855"/>
                <a:ext cx="438265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Reduction of gain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EEDDA0-935F-4001-8CE1-5E4D318B0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682" y="4815855"/>
                <a:ext cx="4382658" cy="400110"/>
              </a:xfrm>
              <a:prstGeom prst="rect">
                <a:avLst/>
              </a:prstGeom>
              <a:blipFill>
                <a:blip r:embed="rId7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0269961-C463-437F-9F8A-211DFF4A8CF2}"/>
              </a:ext>
            </a:extLst>
          </p:cNvPr>
          <p:cNvSpPr txBox="1"/>
          <p:nvPr/>
        </p:nvSpPr>
        <p:spPr>
          <a:xfrm>
            <a:off x="3929005" y="5800593"/>
            <a:ext cx="43826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Phase errors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191549" y="1258944"/>
                <a:ext cx="2755241" cy="284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𝑥𝑠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549" y="1258944"/>
                <a:ext cx="2755241" cy="284180"/>
              </a:xfrm>
              <a:prstGeom prst="rect">
                <a:avLst/>
              </a:prstGeom>
              <a:blipFill>
                <a:blip r:embed="rId8"/>
                <a:stretch>
                  <a:fillRect l="-1327" t="-17391" r="-2434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120334" y="587396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600"/>
              </a:spcBef>
            </a:pP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Amir </a:t>
            </a:r>
            <a:r>
              <a:rPr lang="en-US" sz="1200" dirty="0" err="1">
                <a:latin typeface="Arial" panose="020B0604020202020204" pitchFamily="34" charset="0"/>
                <a:ea typeface="Times New Roman" panose="02020603050405020304" pitchFamily="18" charset="0"/>
              </a:rPr>
              <a:t>Borna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ea typeface="Times New Roman" panose="02020603050405020304" pitchFamily="18" charset="0"/>
              </a:rPr>
              <a:t>Joonas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Times New Roman" panose="02020603050405020304" pitchFamily="18" charset="0"/>
              </a:rPr>
              <a:t>Iivanainen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, Tony R. Carter, Jim McKay, </a:t>
            </a:r>
            <a:r>
              <a:rPr lang="en-US" sz="12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Samu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Times New Roman" panose="02020603050405020304" pitchFamily="18" charset="0"/>
              </a:rPr>
              <a:t>Taulu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, Julia Stephen, Peter D.D. </a:t>
            </a:r>
            <a:r>
              <a:rPr lang="en-US" sz="1200" dirty="0" err="1">
                <a:latin typeface="Arial" panose="020B0604020202020204" pitchFamily="34" charset="0"/>
                <a:ea typeface="Times New Roman" panose="02020603050405020304" pitchFamily="18" charset="0"/>
              </a:rPr>
              <a:t>Schwindt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, “Cross-Axis projection error in optically pumped magnetometers and its implication for magnetoencephalography systems,” </a:t>
            </a:r>
            <a:r>
              <a:rPr lang="en-US" sz="1200" i="1" dirty="0" err="1">
                <a:latin typeface="Arial" panose="020B0604020202020204" pitchFamily="34" charset="0"/>
                <a:ea typeface="Times New Roman" panose="02020603050405020304" pitchFamily="18" charset="0"/>
              </a:rPr>
              <a:t>NeuroImage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</a:rPr>
              <a:t>247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, 118818 (2022).</a:t>
            </a:r>
            <a:endParaRPr lang="en-US" sz="1200" b="1" dirty="0"/>
          </a:p>
        </p:txBody>
      </p:sp>
      <p:sp>
        <p:nvSpPr>
          <p:cNvPr id="9" name="Rectangle 8"/>
          <p:cNvSpPr/>
          <p:nvPr/>
        </p:nvSpPr>
        <p:spPr>
          <a:xfrm>
            <a:off x="387706" y="1918574"/>
            <a:ext cx="4353071" cy="1381183"/>
          </a:xfrm>
          <a:prstGeom prst="rect">
            <a:avLst/>
          </a:prstGeom>
          <a:solidFill>
            <a:srgbClr val="008E74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59305" y="2983111"/>
                <a:ext cx="5952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𝑂𝑃𝑀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305" y="2983111"/>
                <a:ext cx="595227" cy="276999"/>
              </a:xfrm>
              <a:prstGeom prst="rect">
                <a:avLst/>
              </a:prstGeom>
              <a:blipFill>
                <a:blip r:embed="rId9"/>
                <a:stretch>
                  <a:fillRect l="-8247" r="-206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5669280" y="1918206"/>
            <a:ext cx="1580084" cy="1381183"/>
          </a:xfrm>
          <a:prstGeom prst="rect">
            <a:avLst/>
          </a:prstGeom>
          <a:solidFill>
            <a:srgbClr val="008E74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802483" y="3004688"/>
                <a:ext cx="69301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483" y="3004688"/>
                <a:ext cx="693010" cy="276999"/>
              </a:xfrm>
              <a:prstGeom prst="rect">
                <a:avLst/>
              </a:prstGeom>
              <a:blipFill>
                <a:blip r:embed="rId10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7408983" y="1916991"/>
            <a:ext cx="4485531" cy="1381183"/>
          </a:xfrm>
          <a:prstGeom prst="rect">
            <a:avLst/>
          </a:prstGeom>
          <a:solidFill>
            <a:srgbClr val="008E74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571065" y="2996331"/>
                <a:ext cx="69301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1065" y="2996331"/>
                <a:ext cx="693010" cy="276999"/>
              </a:xfrm>
              <a:prstGeom prst="rect">
                <a:avLst/>
              </a:prstGeom>
              <a:blipFill>
                <a:blip r:embed="rId11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943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/>
      <p:bldP spid="16" grpId="0"/>
      <p:bldP spid="17" grpId="0"/>
      <p:bldP spid="7" grpId="0"/>
      <p:bldP spid="9" grpId="0" animBg="1"/>
      <p:bldP spid="10" grpId="0"/>
      <p:bldP spid="18" grpId="0" animBg="1"/>
      <p:bldP spid="19" grpId="0"/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1DBFC-696A-46F7-BE43-F39123F4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Sensitive Axis Rotation: </a:t>
            </a:r>
            <a:r>
              <a:rPr lang="en-US" dirty="0"/>
              <a:t>Simulation vs. Measurement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1DBE9-0BEC-4332-87B7-A88293FF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C72DB-B21F-4EB4-9DBE-C1DE7B12C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235" y="1073738"/>
            <a:ext cx="4731385" cy="40935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CD58CA-4BE0-4BB9-AA23-0B5C03047919}"/>
              </a:ext>
            </a:extLst>
          </p:cNvPr>
          <p:cNvSpPr/>
          <p:nvPr/>
        </p:nvSpPr>
        <p:spPr>
          <a:xfrm>
            <a:off x="838985" y="5134996"/>
            <a:ext cx="10369485" cy="13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CAPE rotates the sensitive axis by 2.86 °/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(measured) and 3.33 °/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(simulated).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slight difference between the two is attributed to different relaxation rates. </a:t>
            </a: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222C78-D190-4FDF-93AC-7C25E7CD1D14}"/>
                  </a:ext>
                </a:extLst>
              </p:cNvPr>
              <p:cNvSpPr txBox="1"/>
              <p:nvPr/>
            </p:nvSpPr>
            <p:spPr>
              <a:xfrm>
                <a:off x="7987901" y="2993510"/>
                <a:ext cx="3220569" cy="78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en-US" sz="2000" i="0">
                          <a:latin typeface="Cambria Math" panose="02040503050406030204" pitchFamily="18" charset="0"/>
                        </a:rPr>
                        <m:t>arctan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𝑂𝑃𝑀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222C78-D190-4FDF-93AC-7C25E7CD1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7901" y="2993510"/>
                <a:ext cx="3220569" cy="7838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869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040A-ED3B-4576-BB95-268334A06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of 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DFEE6-49B6-4764-A401-BBA1E8177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2"/>
            <a:ext cx="4323300" cy="5099387"/>
          </a:xfrm>
        </p:spPr>
        <p:txBody>
          <a:bodyPr>
            <a:normAutofit/>
          </a:bodyPr>
          <a:lstStyle/>
          <a:p>
            <a:r>
              <a:rPr lang="en-US" dirty="0"/>
              <a:t>Zero the fields (easier)</a:t>
            </a:r>
          </a:p>
          <a:p>
            <a:pPr lvl="1"/>
            <a:r>
              <a:rPr lang="en-US" dirty="0"/>
              <a:t>Zero the field at each sensor (&lt; </a:t>
            </a:r>
            <a:r>
              <a:rPr lang="en-US" dirty="0" err="1"/>
              <a:t>nT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Zero the field in the shield</a:t>
            </a:r>
          </a:p>
          <a:p>
            <a:r>
              <a:rPr lang="en-US" dirty="0"/>
              <a:t>Closed-loop, 3-axis OPM (harder)</a:t>
            </a:r>
          </a:p>
          <a:p>
            <a:pPr lvl="1"/>
            <a:r>
              <a:rPr lang="en-US" dirty="0"/>
              <a:t>Upside: It’s a 3-axis measurement!</a:t>
            </a:r>
          </a:p>
          <a:p>
            <a:pPr lvl="2"/>
            <a:r>
              <a:rPr lang="en-US" sz="1600" dirty="0"/>
              <a:t>Can we maintain good sensitivity?</a:t>
            </a:r>
          </a:p>
          <a:p>
            <a:pPr lvl="1"/>
            <a:r>
              <a:rPr lang="en-US" dirty="0"/>
              <a:t>Upside: Fixed gain. Sensors are always calibrated.</a:t>
            </a:r>
          </a:p>
          <a:p>
            <a:pPr lvl="1"/>
            <a:r>
              <a:rPr lang="en-US" dirty="0"/>
              <a:t>Downside: cross-talk between sensors.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0911D-52A7-4D76-8BC5-63550C28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47F05-28AA-4F66-A313-A54335A03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042" y="4246071"/>
            <a:ext cx="3189535" cy="23128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526454-A3A6-4A97-BE04-ED304AA99A0F}"/>
              </a:ext>
            </a:extLst>
          </p:cNvPr>
          <p:cNvSpPr txBox="1"/>
          <p:nvPr/>
        </p:nvSpPr>
        <p:spPr>
          <a:xfrm>
            <a:off x="5792699" y="4400103"/>
            <a:ext cx="211734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/>
              <a:t>QuSpin</a:t>
            </a:r>
            <a:r>
              <a:rPr lang="en-US" sz="1600" b="1" dirty="0"/>
              <a:t> Gen 3 QZFM</a:t>
            </a:r>
          </a:p>
          <a:p>
            <a:r>
              <a:rPr lang="en-US" sz="1400" i="1" dirty="0" err="1"/>
              <a:t>Triax</a:t>
            </a:r>
            <a:r>
              <a:rPr lang="en-US" sz="1400" i="1" dirty="0"/>
              <a:t> Variant:</a:t>
            </a:r>
            <a:r>
              <a:rPr lang="en-US" sz="1400" dirty="0"/>
              <a:t> &lt;23 </a:t>
            </a:r>
            <a:r>
              <a:rPr lang="en-US" sz="1400" dirty="0" err="1"/>
              <a:t>fT</a:t>
            </a:r>
            <a:r>
              <a:rPr lang="en-US" sz="1400" dirty="0"/>
              <a:t>/√Hz in 3-100 Hz band (typical 15 </a:t>
            </a:r>
            <a:r>
              <a:rPr lang="en-US" sz="1400" dirty="0" err="1"/>
              <a:t>fT</a:t>
            </a:r>
            <a:r>
              <a:rPr lang="en-US" sz="1400" dirty="0"/>
              <a:t>/√Hz all axis simultaneous)</a:t>
            </a:r>
          </a:p>
          <a:p>
            <a:endParaRPr lang="en-US" sz="1400" dirty="0"/>
          </a:p>
          <a:p>
            <a:r>
              <a:rPr lang="en-US" sz="1400" dirty="0"/>
              <a:t>Uses 2 perpendicular beams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CD2465-8D34-4FA0-AC6D-225C7AF16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67" y="190132"/>
            <a:ext cx="4103820" cy="31918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3F0F3A-70B2-4464-97F0-11660D6D27A1}"/>
              </a:ext>
            </a:extLst>
          </p:cNvPr>
          <p:cNvSpPr txBox="1"/>
          <p:nvPr/>
        </p:nvSpPr>
        <p:spPr>
          <a:xfrm>
            <a:off x="6017841" y="724295"/>
            <a:ext cx="1487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Sandia Person-Sized Shield Coils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87D301-6D6A-4FF0-9B0A-D6EE39049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56" r="34510"/>
          <a:stretch/>
        </p:blipFill>
        <p:spPr>
          <a:xfrm>
            <a:off x="5067226" y="2070001"/>
            <a:ext cx="2326741" cy="22576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254D63-FEF7-451D-8209-27FA2AE48203}"/>
              </a:ext>
            </a:extLst>
          </p:cNvPr>
          <p:cNvSpPr txBox="1"/>
          <p:nvPr/>
        </p:nvSpPr>
        <p:spPr>
          <a:xfrm>
            <a:off x="7166301" y="3094785"/>
            <a:ext cx="1660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Nottingham Biplanar Coils</a:t>
            </a:r>
          </a:p>
          <a:p>
            <a:r>
              <a:rPr lang="fr-FR" sz="1200" dirty="0"/>
              <a:t>NeuroImage, </a:t>
            </a:r>
            <a:r>
              <a:rPr lang="fr-FR" sz="1200" b="1" dirty="0"/>
              <a:t>181</a:t>
            </a:r>
            <a:r>
              <a:rPr lang="fr-FR" sz="1200" dirty="0"/>
              <a:t>, 760-774 (2018)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F090D-4483-4785-B959-ABF91D939543}"/>
              </a:ext>
            </a:extLst>
          </p:cNvPr>
          <p:cNvSpPr txBox="1"/>
          <p:nvPr/>
        </p:nvSpPr>
        <p:spPr>
          <a:xfrm>
            <a:off x="5380893" y="6246762"/>
            <a:ext cx="2665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/>
              <a:t>NeuroImage, </a:t>
            </a:r>
            <a:r>
              <a:rPr lang="fr-FR" sz="1200" b="1" dirty="0"/>
              <a:t>236</a:t>
            </a:r>
            <a:r>
              <a:rPr lang="fr-FR" sz="1200" dirty="0"/>
              <a:t>, 118025 (2021)</a:t>
            </a:r>
          </a:p>
          <a:p>
            <a:r>
              <a:rPr lang="fr-FR" sz="1200" dirty="0"/>
              <a:t>NeuroImage, </a:t>
            </a:r>
            <a:r>
              <a:rPr lang="fr-FR" sz="1200" b="1" dirty="0"/>
              <a:t>252</a:t>
            </a:r>
            <a:r>
              <a:rPr lang="fr-FR" sz="1200" dirty="0"/>
              <a:t>, 119027 (2022)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490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 and crosstalk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648" y="1429233"/>
            <a:ext cx="3770072" cy="37523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Interference</a:t>
            </a:r>
          </a:p>
          <a:p>
            <a:pPr lvl="1"/>
            <a:r>
              <a:rPr lang="en-US" dirty="0"/>
              <a:t>Leakage of the modulation field from one sensor to another</a:t>
            </a:r>
          </a:p>
          <a:p>
            <a:pPr lvl="1"/>
            <a:r>
              <a:rPr lang="en-US" dirty="0"/>
              <a:t>Can easily be ameliorated through sensor calibration</a:t>
            </a:r>
          </a:p>
          <a:p>
            <a:r>
              <a:rPr lang="en-US" dirty="0"/>
              <a:t>Crosstalk in closed loop system</a:t>
            </a:r>
          </a:p>
          <a:p>
            <a:pPr lvl="1"/>
            <a:r>
              <a:rPr lang="en-US" dirty="0"/>
              <a:t>Cancelling field at one sensor is sensed by another sensor</a:t>
            </a:r>
          </a:p>
          <a:p>
            <a:pPr lvl="1"/>
            <a:r>
              <a:rPr lang="en-US" dirty="0"/>
              <a:t>Mitigation: Design feedback coils that minimize cross talk.</a:t>
            </a:r>
          </a:p>
          <a:p>
            <a:pPr lvl="1"/>
            <a:r>
              <a:rPr lang="en-US" dirty="0"/>
              <a:t>Mitigation:  A cross-talk matrix may need to be measured for each sensor configuration.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977" y="719938"/>
            <a:ext cx="5320388" cy="5170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6C06A6-C2D4-4CE5-B63D-77E2711FEE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890" y="4507971"/>
            <a:ext cx="3123916" cy="234293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7820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439545"/>
            <a:ext cx="7886700" cy="595358"/>
          </a:xfrm>
        </p:spPr>
        <p:txBody>
          <a:bodyPr>
            <a:normAutofit/>
          </a:bodyPr>
          <a:lstStyle/>
          <a:p>
            <a:r>
              <a:rPr lang="en-US" dirty="0"/>
              <a:t>Sensitivity results should be normalized by the bandwidth.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689984"/>
              </p:ext>
            </p:extLst>
          </p:nvPr>
        </p:nvGraphicFramePr>
        <p:xfrm>
          <a:off x="215435" y="2156822"/>
          <a:ext cx="6786584" cy="4158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70720" imgH="2956320" progId="Origin50.Graph">
                  <p:embed/>
                </p:oleObj>
              </mc:Choice>
              <mc:Fallback>
                <p:oleObj name="Graph" r:id="rId2" imgW="3870720" imgH="2956320" progId="Origin50.Grap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5435" y="2156822"/>
                        <a:ext cx="6786584" cy="4158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227289"/>
              </p:ext>
            </p:extLst>
          </p:nvPr>
        </p:nvGraphicFramePr>
        <p:xfrm>
          <a:off x="6291041" y="2156823"/>
          <a:ext cx="5746132" cy="3942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70720" imgH="2956320" progId="Origin50.Graph">
                  <p:embed/>
                </p:oleObj>
              </mc:Choice>
              <mc:Fallback>
                <p:oleObj name="Graph" r:id="rId4" imgW="3870720" imgH="2956320" progId="Origin50.Graph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91041" y="2156823"/>
                        <a:ext cx="5746132" cy="3942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1186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5F206A-FB4B-DC54-BB61-BBB6DFEC1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6" t="17486" r="15796" b="44495"/>
          <a:stretch/>
        </p:blipFill>
        <p:spPr>
          <a:xfrm>
            <a:off x="141314" y="617715"/>
            <a:ext cx="11811000" cy="4637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A9A08-5BBE-4A66-A1E8-2D5E37B6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DC20D-46F7-4EC9-8BC7-C914ABF41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5F9AEF-F933-0CFC-89E4-ACCC672759E6}"/>
              </a:ext>
            </a:extLst>
          </p:cNvPr>
          <p:cNvCxnSpPr>
            <a:cxnSpLocks/>
          </p:cNvCxnSpPr>
          <p:nvPr/>
        </p:nvCxnSpPr>
        <p:spPr>
          <a:xfrm>
            <a:off x="3081324" y="2662838"/>
            <a:ext cx="235671" cy="4430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09F9002-E0F3-5E3E-440D-263C1DA1DD9D}"/>
              </a:ext>
            </a:extLst>
          </p:cNvPr>
          <p:cNvSpPr txBox="1"/>
          <p:nvPr/>
        </p:nvSpPr>
        <p:spPr>
          <a:xfrm>
            <a:off x="2207142" y="2340641"/>
            <a:ext cx="174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Vibration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flipH="1">
                <a:off x="2169159" y="5537200"/>
                <a:ext cx="7432041" cy="950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Gradiometrically inferred sensitivity = (Ch1 – Ch2)/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dirty="0"/>
              </a:p>
              <a:p>
                <a:r>
                  <a:rPr lang="en-US" dirty="0"/>
                  <a:t>Gradiometer sensitivity = (Ch1 – Ch2)/1.8 cm</a:t>
                </a:r>
              </a:p>
              <a:p>
                <a:r>
                  <a:rPr lang="en-US" dirty="0"/>
                  <a:t>					1.8 cm = gradiometer baseline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169159" y="5537200"/>
                <a:ext cx="7432041" cy="950325"/>
              </a:xfrm>
              <a:prstGeom prst="rect">
                <a:avLst/>
              </a:prstGeom>
              <a:blipFill>
                <a:blip r:embed="rId3"/>
                <a:stretch>
                  <a:fillRect l="-738" t="-641"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104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E139-B264-7324-73A0-7D7B2F191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BFF13-A135-084B-045E-4A96E73CC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348" y="1089531"/>
            <a:ext cx="5929331" cy="5408697"/>
          </a:xfrm>
        </p:spPr>
        <p:txBody>
          <a:bodyPr>
            <a:normAutofit/>
          </a:bodyPr>
          <a:lstStyle/>
          <a:p>
            <a:r>
              <a:rPr lang="en-US" sz="2400" dirty="0"/>
              <a:t>OPMs are fundamentally different than SQUID sensors</a:t>
            </a:r>
          </a:p>
          <a:p>
            <a:pPr lvl="1"/>
            <a:r>
              <a:rPr lang="en-US" sz="2000" dirty="0"/>
              <a:t>OPMs integrate field over a volume, not an area</a:t>
            </a:r>
          </a:p>
          <a:p>
            <a:pPr lvl="1"/>
            <a:r>
              <a:rPr lang="en-US" sz="2000" dirty="0"/>
              <a:t>Bandwidth reduced compared to SQUID, at least for SERF OPMs</a:t>
            </a:r>
          </a:p>
          <a:p>
            <a:pPr lvl="1"/>
            <a:r>
              <a:rPr lang="en-US" sz="2000" dirty="0"/>
              <a:t>Sensitivity of today’s OPM are reduced compared to SQUIDs</a:t>
            </a:r>
          </a:p>
          <a:p>
            <a:pPr lvl="2"/>
            <a:r>
              <a:rPr lang="en-US" sz="1600" dirty="0"/>
              <a:t>Mitigated by being closer to the head</a:t>
            </a:r>
          </a:p>
          <a:p>
            <a:pPr lvl="2"/>
            <a:r>
              <a:rPr lang="en-US" sz="1600" dirty="0"/>
              <a:t>Prospects for better OPM sensitivity: Best OPM 0.16 </a:t>
            </a:r>
            <a:r>
              <a:rPr lang="en-US" sz="1600" dirty="0" err="1"/>
              <a:t>fT</a:t>
            </a:r>
            <a:r>
              <a:rPr lang="en-US" sz="1600" dirty="0"/>
              <a:t>/rt-Hz</a:t>
            </a:r>
          </a:p>
          <a:p>
            <a:pPr lvl="1"/>
            <a:r>
              <a:rPr lang="en-US" sz="2000" dirty="0"/>
              <a:t>OPM respond to all components of the field</a:t>
            </a:r>
          </a:p>
          <a:p>
            <a:pPr lvl="2"/>
            <a:r>
              <a:rPr lang="en-US" sz="1600" dirty="0"/>
              <a:t>“Vectorization” methods needed to read out specific field components</a:t>
            </a:r>
          </a:p>
          <a:p>
            <a:pPr lvl="2"/>
            <a:r>
              <a:rPr lang="en-US" sz="1600" dirty="0"/>
              <a:t>Three-axis detection possible</a:t>
            </a:r>
          </a:p>
          <a:p>
            <a:pPr lvl="2"/>
            <a:r>
              <a:rPr lang="en-US" sz="1600" dirty="0"/>
              <a:t>Systematic errors arise from offset field</a:t>
            </a:r>
          </a:p>
          <a:p>
            <a:r>
              <a:rPr lang="en-US" sz="2200" dirty="0"/>
              <a:t>SERF and He OPM need a low-field environment</a:t>
            </a:r>
          </a:p>
          <a:p>
            <a:r>
              <a:rPr lang="en-US" sz="2200" dirty="0"/>
              <a:t>Scalar gradiometer operates in Earth’s field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B3050-F33B-B6A2-F759-F4ADA323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36C1C1-D612-0146-BCB5-36B1D00179CF}"/>
              </a:ext>
            </a:extLst>
          </p:cNvPr>
          <p:cNvGrpSpPr/>
          <p:nvPr/>
        </p:nvGrpSpPr>
        <p:grpSpPr>
          <a:xfrm>
            <a:off x="6545808" y="1072939"/>
            <a:ext cx="5418186" cy="4355828"/>
            <a:chOff x="216940" y="1034215"/>
            <a:chExt cx="5901307" cy="4744226"/>
          </a:xfrm>
        </p:grpSpPr>
        <p:pic>
          <p:nvPicPr>
            <p:cNvPr id="6" name="Picture 2" descr="Schematic of a low-Tc SQUID-based MEG system. Left: MRI of author JFS's head, outer dewar shell (dark grey outline), insulation space (light grey), sensor array pickup loops (black lines) and liquid helium dewar (LHe, blue). Middle: Inset highlighting the 30+ mm typical distance between the pickup loop of each low-Tc SQUID and the subject's brain. Right: Standard MEG sensor pickup loop configurations: (top) a planar triple-sensor consisting of two orthogonal gradiometers and a magnetometer and (bottom) an axial gradiometer.">
              <a:extLst>
                <a:ext uri="{FF2B5EF4-FFF2-40B4-BE49-F238E27FC236}">
                  <a16:creationId xmlns:a16="http://schemas.microsoft.com/office/drawing/2014/main" id="{F5E53142-9B97-E440-62E0-C277C8B50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40" y="1034215"/>
              <a:ext cx="5901307" cy="2291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Schematic of a theoretical high-Tc SQUID-based MEG system. Left: Head surrounded by an array of single-sensor cooling modules. Middle: Inset highlighting the ~10 mm typical distance between the pickup loop of each high-Tc SQUID and the subject's brain. Right: Detail of a single cooling module with outer vacuum enclosure (dark grey outline), insulation space (light grey), sensor (black line), and cold insert (blue).">
              <a:extLst>
                <a:ext uri="{FF2B5EF4-FFF2-40B4-BE49-F238E27FC236}">
                  <a16:creationId xmlns:a16="http://schemas.microsoft.com/office/drawing/2014/main" id="{5B14E07D-08D0-FA87-0094-D118B8751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40" y="3417916"/>
              <a:ext cx="5901307" cy="236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1295B6-E6FC-B68B-45D9-0229878F1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8599" y="3841061"/>
              <a:ext cx="742951" cy="2459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3E3067-E82C-7229-E299-16B2C19CD961}"/>
                </a:ext>
              </a:extLst>
            </p:cNvPr>
            <p:cNvSpPr txBox="1"/>
            <p:nvPr/>
          </p:nvSpPr>
          <p:spPr>
            <a:xfrm>
              <a:off x="5048441" y="3755532"/>
              <a:ext cx="92589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T ~ 180 C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7BA426-56F0-CA35-B30E-1AA9F16CA759}"/>
                </a:ext>
              </a:extLst>
            </p:cNvPr>
            <p:cNvSpPr/>
            <p:nvPr/>
          </p:nvSpPr>
          <p:spPr>
            <a:xfrm>
              <a:off x="4924415" y="4841002"/>
              <a:ext cx="1071161" cy="200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10 mm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1D4766-E58F-BCEB-83E0-5D878121662F}"/>
                </a:ext>
              </a:extLst>
            </p:cNvPr>
            <p:cNvSpPr/>
            <p:nvPr/>
          </p:nvSpPr>
          <p:spPr>
            <a:xfrm rot="18906754">
              <a:off x="3132357" y="4116499"/>
              <a:ext cx="596021" cy="18110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F8F57F-A3DE-2F67-91F1-2CBB2C5634DB}"/>
                </a:ext>
              </a:extLst>
            </p:cNvPr>
            <p:cNvSpPr txBox="1"/>
            <p:nvPr/>
          </p:nvSpPr>
          <p:spPr>
            <a:xfrm>
              <a:off x="216940" y="1052287"/>
              <a:ext cx="43858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[1]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72310F-7577-404B-6FC3-C750AC033834}"/>
                </a:ext>
              </a:extLst>
            </p:cNvPr>
            <p:cNvSpPr txBox="1"/>
            <p:nvPr/>
          </p:nvSpPr>
          <p:spPr>
            <a:xfrm>
              <a:off x="216940" y="3403091"/>
              <a:ext cx="110756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[1]-modified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E9D2CC-BB5D-A726-C01B-A3816A9CB019}"/>
                </a:ext>
              </a:extLst>
            </p:cNvPr>
            <p:cNvSpPr txBox="1"/>
            <p:nvPr/>
          </p:nvSpPr>
          <p:spPr>
            <a:xfrm rot="18825690">
              <a:off x="3005890" y="4037056"/>
              <a:ext cx="84895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~ 15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70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3BC8E0-65C6-406E-9E3C-4277648C5F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42F62D9-EEC4-600E-8619-95EAC54A6E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13047-ED8F-4686-B436-DB414789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3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Pumping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558144" y="5105390"/>
            <a:ext cx="1262743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278086" y="5105390"/>
            <a:ext cx="1262743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558144" y="1948533"/>
            <a:ext cx="1262743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4278086" y="1948533"/>
            <a:ext cx="1262743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/>
          <p:cNvSpPr/>
          <p:nvPr/>
        </p:nvSpPr>
        <p:spPr bwMode="auto">
          <a:xfrm>
            <a:off x="4956097" y="4640786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829937" y="4594538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910377" y="4764912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725454" y="4692467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618557" y="4783907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794852" y="4829627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970377" y="4856352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068874" y="4966054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863736" y="4966054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4714960" y="4958915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559670" y="4966054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070484" y="4772362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236155" y="4637764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3109995" y="4591516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190435" y="4761890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005512" y="4689445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898615" y="4780885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074910" y="4826605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250435" y="4853330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348932" y="4963032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143794" y="4963032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2995018" y="4955893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839728" y="4963032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3350542" y="4769340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1101488" y="1721980"/>
            <a:ext cx="20441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1/2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      Lifetime ~ 27 ns</a:t>
            </a:r>
          </a:p>
        </p:txBody>
      </p: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1804037" y="4899166"/>
            <a:ext cx="788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1/2</a:t>
            </a:r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2637534" y="5273272"/>
            <a:ext cx="13436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= -½ </a:t>
            </a:r>
            <a:endParaRPr kumimoji="0" lang="en-US" altLang="en-US" sz="2400" b="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4335421" y="5273272"/>
            <a:ext cx="1241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= ½ </a:t>
            </a:r>
            <a:endParaRPr kumimoji="0" lang="en-US" altLang="en-US" sz="2400" b="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V="1">
            <a:off x="3396262" y="1992078"/>
            <a:ext cx="1329192" cy="264298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3441982" y="2913459"/>
            <a:ext cx="490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+</a:t>
            </a:r>
          </a:p>
        </p:txBody>
      </p:sp>
      <p:sp>
        <p:nvSpPr>
          <p:cNvPr id="44" name="Right Arrow 43"/>
          <p:cNvSpPr/>
          <p:nvPr/>
        </p:nvSpPr>
        <p:spPr bwMode="auto">
          <a:xfrm>
            <a:off x="5878286" y="3283582"/>
            <a:ext cx="968828" cy="61350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7337032" y="5105386"/>
            <a:ext cx="1262743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>
            <a:off x="9056974" y="5105386"/>
            <a:ext cx="1262743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>
            <a:off x="7337032" y="1948529"/>
            <a:ext cx="1262743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>
            <a:off x="9056974" y="1948529"/>
            <a:ext cx="1262743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Oval 48"/>
          <p:cNvSpPr/>
          <p:nvPr/>
        </p:nvSpPr>
        <p:spPr bwMode="auto">
          <a:xfrm>
            <a:off x="9778022" y="4579010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9956849" y="4594534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10037289" y="4764908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9852366" y="4692463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9745469" y="4783903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9921764" y="4829623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10097289" y="4856348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10195786" y="4966050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9990648" y="4966050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9841872" y="4958911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9686582" y="4966050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9686582" y="4670450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9463304" y="4640806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9686582" y="4441850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9417584" y="4764932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9486251" y="4533290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9602122" y="4600839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9302059" y="4829647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9477584" y="4856372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9576081" y="4966074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9370943" y="4966074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9222167" y="4958935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9865409" y="4487570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9577691" y="4772382"/>
            <a:ext cx="91440" cy="9144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" name="Text Box 43"/>
          <p:cNvSpPr txBox="1">
            <a:spLocks noChangeArrowheads="1"/>
          </p:cNvSpPr>
          <p:nvPr/>
        </p:nvSpPr>
        <p:spPr bwMode="auto">
          <a:xfrm>
            <a:off x="6570865" y="1721977"/>
            <a:ext cx="788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1/2</a:t>
            </a:r>
          </a:p>
        </p:txBody>
      </p:sp>
      <p:sp>
        <p:nvSpPr>
          <p:cNvPr id="74" name="Text Box 43"/>
          <p:cNvSpPr txBox="1">
            <a:spLocks noChangeArrowheads="1"/>
          </p:cNvSpPr>
          <p:nvPr/>
        </p:nvSpPr>
        <p:spPr bwMode="auto">
          <a:xfrm>
            <a:off x="6582925" y="4899162"/>
            <a:ext cx="788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1/2</a:t>
            </a:r>
          </a:p>
        </p:txBody>
      </p:sp>
      <p:sp>
        <p:nvSpPr>
          <p:cNvPr id="75" name="Text Box 43"/>
          <p:cNvSpPr txBox="1">
            <a:spLocks noChangeArrowheads="1"/>
          </p:cNvSpPr>
          <p:nvPr/>
        </p:nvSpPr>
        <p:spPr bwMode="auto">
          <a:xfrm>
            <a:off x="7416422" y="5273268"/>
            <a:ext cx="13436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= -½ </a:t>
            </a:r>
            <a:endParaRPr kumimoji="0" lang="en-US" altLang="en-US" sz="2400" b="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Text Box 43"/>
          <p:cNvSpPr txBox="1">
            <a:spLocks noChangeArrowheads="1"/>
          </p:cNvSpPr>
          <p:nvPr/>
        </p:nvSpPr>
        <p:spPr bwMode="auto">
          <a:xfrm>
            <a:off x="9114309" y="5273268"/>
            <a:ext cx="1241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= ½ </a:t>
            </a:r>
            <a:endParaRPr kumimoji="0" lang="en-US" altLang="en-US" sz="2400" b="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77" name="Straight Arrow Connector 76"/>
          <p:cNvCxnSpPr/>
          <p:nvPr/>
        </p:nvCxnSpPr>
        <p:spPr bwMode="auto">
          <a:xfrm flipV="1">
            <a:off x="8175150" y="1992074"/>
            <a:ext cx="1329192" cy="264298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Text Box 43"/>
          <p:cNvSpPr txBox="1">
            <a:spLocks noChangeArrowheads="1"/>
          </p:cNvSpPr>
          <p:nvPr/>
        </p:nvSpPr>
        <p:spPr bwMode="auto">
          <a:xfrm>
            <a:off x="8220870" y="2913455"/>
            <a:ext cx="490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81" name="Straight Arrow Connector 80"/>
          <p:cNvCxnSpPr/>
          <p:nvPr/>
        </p:nvCxnSpPr>
        <p:spPr bwMode="auto">
          <a:xfrm rot="10800000" flipV="1">
            <a:off x="8327550" y="2096706"/>
            <a:ext cx="1329192" cy="2642983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Straight Arrow Connector 81"/>
          <p:cNvCxnSpPr/>
          <p:nvPr/>
        </p:nvCxnSpPr>
        <p:spPr bwMode="auto">
          <a:xfrm flipH="1">
            <a:off x="9737465" y="2095204"/>
            <a:ext cx="23537" cy="2231136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68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  <p:bldP spid="74" grpId="0"/>
      <p:bldP spid="75" grpId="0"/>
      <p:bldP spid="76" grpId="0"/>
      <p:bldP spid="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27263" y="0"/>
            <a:ext cx="8229600" cy="1143000"/>
          </a:xfrm>
        </p:spPr>
        <p:txBody>
          <a:bodyPr/>
          <a:lstStyle/>
          <a:p>
            <a:r>
              <a:rPr lang="en-US" altLang="en-US"/>
              <a:t>Properties of a Neutral Atoms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Spin and magnetic moment</a:t>
            </a:r>
          </a:p>
          <a:p>
            <a:pPr lvl="1"/>
            <a:r>
              <a:rPr lang="en-US" altLang="en-US"/>
              <a:t>Electron spin</a:t>
            </a:r>
          </a:p>
          <a:p>
            <a:pPr lvl="1"/>
            <a:r>
              <a:rPr lang="en-US" altLang="en-US"/>
              <a:t>Nuclear spin</a:t>
            </a:r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4810125" y="4310063"/>
            <a:ext cx="266700" cy="266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4105275" y="3605214"/>
            <a:ext cx="1677988" cy="1677987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4284663" y="3760788"/>
            <a:ext cx="158750" cy="1587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965700" y="4432301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Arial" charset="0"/>
              </a:rPr>
              <a:t>p</a:t>
            </a:r>
            <a:r>
              <a:rPr lang="en-US" altLang="en-US" baseline="30000">
                <a:solidFill>
                  <a:srgbClr val="FFFFFF"/>
                </a:solidFill>
                <a:latin typeface="Arial" charset="0"/>
              </a:rPr>
              <a:t>+</a:t>
            </a:r>
            <a:endParaRPr lang="en-US" alt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3868738" y="3368675"/>
            <a:ext cx="2152650" cy="215265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3727450" y="3219450"/>
            <a:ext cx="2438400" cy="2438400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4392613" y="3733801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Arial" charset="0"/>
              </a:rPr>
              <a:t>e</a:t>
            </a:r>
            <a:r>
              <a:rPr lang="en-US" altLang="en-US" baseline="30000">
                <a:solidFill>
                  <a:srgbClr val="FFFFFF"/>
                </a:solidFill>
                <a:latin typeface="Arial" charset="0"/>
              </a:rPr>
              <a:t>-</a:t>
            </a:r>
            <a:r>
              <a:rPr lang="en-US" altLang="en-US">
                <a:solidFill>
                  <a:srgbClr val="FFFFFF"/>
                </a:solidFill>
                <a:latin typeface="Arial" charset="0"/>
              </a:rPr>
              <a:t>, ½</a:t>
            </a:r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 flipH="1" flipV="1">
            <a:off x="4286250" y="3676651"/>
            <a:ext cx="152400" cy="3270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8219" name="Group 27"/>
          <p:cNvGrpSpPr>
            <a:grpSpLocks/>
          </p:cNvGrpSpPr>
          <p:nvPr/>
        </p:nvGrpSpPr>
        <p:grpSpPr bwMode="auto">
          <a:xfrm>
            <a:off x="7859713" y="2709864"/>
            <a:ext cx="2679700" cy="2505075"/>
            <a:chOff x="3991" y="1707"/>
            <a:chExt cx="1688" cy="1578"/>
          </a:xfrm>
        </p:grpSpPr>
        <p:sp>
          <p:nvSpPr>
            <p:cNvPr id="8202" name="Line 10"/>
            <p:cNvSpPr>
              <a:spLocks noChangeShapeType="1"/>
            </p:cNvSpPr>
            <p:nvPr/>
          </p:nvSpPr>
          <p:spPr bwMode="auto">
            <a:xfrm>
              <a:off x="3991" y="3173"/>
              <a:ext cx="6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>
              <a:off x="3991" y="2177"/>
              <a:ext cx="6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>
              <a:off x="3991" y="1825"/>
              <a:ext cx="6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05" name="Text Box 13"/>
            <p:cNvSpPr txBox="1">
              <a:spLocks noChangeArrowheads="1"/>
            </p:cNvSpPr>
            <p:nvPr/>
          </p:nvSpPr>
          <p:spPr bwMode="auto">
            <a:xfrm>
              <a:off x="4634" y="3054"/>
              <a:ext cx="8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i="1">
                  <a:solidFill>
                    <a:srgbClr val="FFFFFF"/>
                  </a:solidFill>
                  <a:latin typeface="Arial" charset="0"/>
                </a:rPr>
                <a:t>n </a:t>
              </a: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= 1, </a:t>
              </a:r>
              <a:r>
                <a:rPr lang="en-US" altLang="en-US" i="1">
                  <a:solidFill>
                    <a:srgbClr val="FFFFFF"/>
                  </a:solidFill>
                  <a:latin typeface="Times New Roman" pitchFamily="18" charset="0"/>
                </a:rPr>
                <a:t>l</a:t>
              </a: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 = 0</a:t>
              </a:r>
            </a:p>
          </p:txBody>
        </p:sp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4635" y="2078"/>
              <a:ext cx="9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i="1">
                  <a:solidFill>
                    <a:srgbClr val="FFFFFF"/>
                  </a:solidFill>
                  <a:latin typeface="Arial" charset="0"/>
                </a:rPr>
                <a:t>n </a:t>
              </a: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= 2, </a:t>
              </a:r>
              <a:r>
                <a:rPr lang="en-US" altLang="en-US" i="1">
                  <a:solidFill>
                    <a:srgbClr val="FFFFFF"/>
                  </a:solidFill>
                  <a:latin typeface="Times New Roman" pitchFamily="18" charset="0"/>
                </a:rPr>
                <a:t>l</a:t>
              </a: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 = 0,1</a:t>
              </a:r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4635" y="1707"/>
              <a:ext cx="10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i="1">
                  <a:solidFill>
                    <a:srgbClr val="FFFFFF"/>
                  </a:solidFill>
                  <a:latin typeface="Arial" charset="0"/>
                </a:rPr>
                <a:t>n </a:t>
              </a: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= 3, </a:t>
              </a:r>
              <a:r>
                <a:rPr lang="en-US" altLang="en-US" i="1">
                  <a:solidFill>
                    <a:srgbClr val="FFFFFF"/>
                  </a:solidFill>
                  <a:latin typeface="Times New Roman" pitchFamily="18" charset="0"/>
                </a:rPr>
                <a:t>l</a:t>
              </a: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 = 0,1,2</a:t>
              </a:r>
            </a:p>
          </p:txBody>
        </p:sp>
        <p:sp>
          <p:nvSpPr>
            <p:cNvPr id="8208" name="Oval 16"/>
            <p:cNvSpPr>
              <a:spLocks noChangeArrowheads="1"/>
            </p:cNvSpPr>
            <p:nvPr/>
          </p:nvSpPr>
          <p:spPr bwMode="auto">
            <a:xfrm>
              <a:off x="4249" y="3124"/>
              <a:ext cx="100" cy="1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18" name="Line 26"/>
            <p:cNvSpPr>
              <a:spLocks noChangeShapeType="1"/>
            </p:cNvSpPr>
            <p:nvPr/>
          </p:nvSpPr>
          <p:spPr bwMode="auto">
            <a:xfrm flipH="1" flipV="1">
              <a:off x="4243" y="3057"/>
              <a:ext cx="96" cy="206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8234" name="Line 42"/>
          <p:cNvSpPr>
            <a:spLocks noChangeShapeType="1"/>
          </p:cNvSpPr>
          <p:nvPr/>
        </p:nvSpPr>
        <p:spPr bwMode="auto">
          <a:xfrm flipV="1">
            <a:off x="4775200" y="4286251"/>
            <a:ext cx="349250" cy="2825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8244" name="Group 52"/>
          <p:cNvGrpSpPr>
            <a:grpSpLocks/>
          </p:cNvGrpSpPr>
          <p:nvPr/>
        </p:nvGrpSpPr>
        <p:grpSpPr bwMode="auto">
          <a:xfrm>
            <a:off x="7351714" y="4243389"/>
            <a:ext cx="3355975" cy="854075"/>
            <a:chOff x="3671" y="2673"/>
            <a:chExt cx="2114" cy="538"/>
          </a:xfrm>
        </p:grpSpPr>
        <p:grpSp>
          <p:nvGrpSpPr>
            <p:cNvPr id="8233" name="Group 41"/>
            <p:cNvGrpSpPr>
              <a:grpSpLocks/>
            </p:cNvGrpSpPr>
            <p:nvPr/>
          </p:nvGrpSpPr>
          <p:grpSpPr bwMode="auto">
            <a:xfrm>
              <a:off x="3671" y="2739"/>
              <a:ext cx="1564" cy="472"/>
              <a:chOff x="2619" y="3523"/>
              <a:chExt cx="1564" cy="472"/>
            </a:xfrm>
          </p:grpSpPr>
          <p:sp>
            <p:nvSpPr>
              <p:cNvPr id="8221" name="Line 29"/>
              <p:cNvSpPr>
                <a:spLocks noChangeShapeType="1"/>
              </p:cNvSpPr>
              <p:nvPr/>
            </p:nvSpPr>
            <p:spPr bwMode="auto">
              <a:xfrm>
                <a:off x="2779" y="3653"/>
                <a:ext cx="47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endParaRPr lang="en-US" sz="1600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24" name="Text Box 32"/>
              <p:cNvSpPr txBox="1">
                <a:spLocks noChangeArrowheads="1"/>
              </p:cNvSpPr>
              <p:nvPr/>
            </p:nvSpPr>
            <p:spPr bwMode="auto">
              <a:xfrm>
                <a:off x="2619" y="3759"/>
                <a:ext cx="6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srgbClr val="FFFFFF"/>
                    </a:solidFill>
                    <a:latin typeface="Arial" charset="0"/>
                  </a:rPr>
                  <a:t>    s = ½</a:t>
                </a:r>
              </a:p>
            </p:txBody>
          </p:sp>
          <p:sp>
            <p:nvSpPr>
              <p:cNvPr id="8227" name="Oval 35"/>
              <p:cNvSpPr>
                <a:spLocks noChangeArrowheads="1"/>
              </p:cNvSpPr>
              <p:nvPr/>
            </p:nvSpPr>
            <p:spPr bwMode="auto">
              <a:xfrm>
                <a:off x="2972" y="3604"/>
                <a:ext cx="100" cy="100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endParaRPr lang="en-US" sz="1600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28" name="Line 36"/>
              <p:cNvSpPr>
                <a:spLocks noChangeShapeType="1"/>
              </p:cNvSpPr>
              <p:nvPr/>
            </p:nvSpPr>
            <p:spPr bwMode="auto">
              <a:xfrm flipH="1" flipV="1">
                <a:off x="3022" y="3523"/>
                <a:ext cx="0" cy="23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endParaRPr lang="en-US" sz="1600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29" name="Text Box 37"/>
              <p:cNvSpPr txBox="1">
                <a:spLocks noChangeArrowheads="1"/>
              </p:cNvSpPr>
              <p:nvPr/>
            </p:nvSpPr>
            <p:spPr bwMode="auto">
              <a:xfrm>
                <a:off x="3583" y="3764"/>
                <a:ext cx="60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srgbClr val="FFFFFF"/>
                    </a:solidFill>
                    <a:latin typeface="Arial" charset="0"/>
                  </a:rPr>
                  <a:t>  s = -½</a:t>
                </a:r>
              </a:p>
            </p:txBody>
          </p:sp>
          <p:sp>
            <p:nvSpPr>
              <p:cNvPr id="8230" name="Line 38"/>
              <p:cNvSpPr>
                <a:spLocks noChangeShapeType="1"/>
              </p:cNvSpPr>
              <p:nvPr/>
            </p:nvSpPr>
            <p:spPr bwMode="auto">
              <a:xfrm>
                <a:off x="3710" y="3653"/>
                <a:ext cx="47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endParaRPr lang="en-US" sz="1600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31" name="Oval 39"/>
              <p:cNvSpPr>
                <a:spLocks noChangeArrowheads="1"/>
              </p:cNvSpPr>
              <p:nvPr/>
            </p:nvSpPr>
            <p:spPr bwMode="auto">
              <a:xfrm>
                <a:off x="3903" y="3604"/>
                <a:ext cx="100" cy="100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endParaRPr lang="en-US" sz="1600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232" name="Line 40"/>
              <p:cNvSpPr>
                <a:spLocks noChangeShapeType="1"/>
              </p:cNvSpPr>
              <p:nvPr/>
            </p:nvSpPr>
            <p:spPr bwMode="auto">
              <a:xfrm flipH="1">
                <a:off x="3953" y="3548"/>
                <a:ext cx="0" cy="23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914400"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endParaRPr lang="en-US" sz="1600" b="1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8239" name="Text Box 47"/>
            <p:cNvSpPr txBox="1">
              <a:spLocks noChangeArrowheads="1"/>
            </p:cNvSpPr>
            <p:nvPr/>
          </p:nvSpPr>
          <p:spPr bwMode="auto">
            <a:xfrm>
              <a:off x="5265" y="2673"/>
              <a:ext cx="52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i="1">
                  <a:solidFill>
                    <a:srgbClr val="FFFFFF"/>
                  </a:solidFill>
                  <a:latin typeface="Arial" charset="0"/>
                </a:rPr>
                <a:t>n </a:t>
              </a: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= 1,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i="1">
                  <a:solidFill>
                    <a:srgbClr val="FFFFFF"/>
                  </a:solidFill>
                  <a:latin typeface="Times New Roman" pitchFamily="18" charset="0"/>
                </a:rPr>
                <a:t>l</a:t>
              </a: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 = 0</a:t>
              </a:r>
            </a:p>
          </p:txBody>
        </p:sp>
      </p:grpSp>
      <p:grpSp>
        <p:nvGrpSpPr>
          <p:cNvPr id="8276" name="Group 84"/>
          <p:cNvGrpSpPr>
            <a:grpSpLocks/>
          </p:cNvGrpSpPr>
          <p:nvPr/>
        </p:nvGrpSpPr>
        <p:grpSpPr bwMode="auto">
          <a:xfrm>
            <a:off x="9080501" y="4095751"/>
            <a:ext cx="747713" cy="366713"/>
            <a:chOff x="2447" y="3333"/>
            <a:chExt cx="471" cy="231"/>
          </a:xfrm>
        </p:grpSpPr>
        <p:sp>
          <p:nvSpPr>
            <p:cNvPr id="8247" name="Line 55"/>
            <p:cNvSpPr>
              <a:spLocks noChangeShapeType="1"/>
            </p:cNvSpPr>
            <p:nvPr/>
          </p:nvSpPr>
          <p:spPr bwMode="auto">
            <a:xfrm>
              <a:off x="2447" y="3463"/>
              <a:ext cx="47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49" name="Oval 57"/>
            <p:cNvSpPr>
              <a:spLocks noChangeArrowheads="1"/>
            </p:cNvSpPr>
            <p:nvPr/>
          </p:nvSpPr>
          <p:spPr bwMode="auto">
            <a:xfrm>
              <a:off x="2555" y="3414"/>
              <a:ext cx="100" cy="1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50" name="Line 58"/>
            <p:cNvSpPr>
              <a:spLocks noChangeShapeType="1"/>
            </p:cNvSpPr>
            <p:nvPr/>
          </p:nvSpPr>
          <p:spPr bwMode="auto">
            <a:xfrm flipH="1" flipV="1">
              <a:off x="2605" y="3333"/>
              <a:ext cx="0" cy="23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63" name="Oval 71"/>
            <p:cNvSpPr>
              <a:spLocks noChangeArrowheads="1"/>
            </p:cNvSpPr>
            <p:nvPr/>
          </p:nvSpPr>
          <p:spPr bwMode="auto">
            <a:xfrm>
              <a:off x="2696" y="3415"/>
              <a:ext cx="100" cy="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64" name="Line 72"/>
            <p:cNvSpPr>
              <a:spLocks noChangeShapeType="1"/>
            </p:cNvSpPr>
            <p:nvPr/>
          </p:nvSpPr>
          <p:spPr bwMode="auto">
            <a:xfrm flipH="1" flipV="1">
              <a:off x="2746" y="3334"/>
              <a:ext cx="0" cy="23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8275" name="Group 83"/>
          <p:cNvGrpSpPr>
            <a:grpSpLocks/>
          </p:cNvGrpSpPr>
          <p:nvPr/>
        </p:nvGrpSpPr>
        <p:grpSpPr bwMode="auto">
          <a:xfrm>
            <a:off x="7312026" y="4135438"/>
            <a:ext cx="747713" cy="366712"/>
            <a:chOff x="3593" y="3358"/>
            <a:chExt cx="471" cy="231"/>
          </a:xfrm>
        </p:grpSpPr>
        <p:sp>
          <p:nvSpPr>
            <p:cNvPr id="8252" name="Line 60"/>
            <p:cNvSpPr>
              <a:spLocks noChangeShapeType="1"/>
            </p:cNvSpPr>
            <p:nvPr/>
          </p:nvSpPr>
          <p:spPr bwMode="auto">
            <a:xfrm>
              <a:off x="3593" y="3463"/>
              <a:ext cx="47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53" name="Oval 61"/>
            <p:cNvSpPr>
              <a:spLocks noChangeArrowheads="1"/>
            </p:cNvSpPr>
            <p:nvPr/>
          </p:nvSpPr>
          <p:spPr bwMode="auto">
            <a:xfrm>
              <a:off x="3841" y="3414"/>
              <a:ext cx="100" cy="1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54" name="Line 62"/>
            <p:cNvSpPr>
              <a:spLocks noChangeShapeType="1"/>
            </p:cNvSpPr>
            <p:nvPr/>
          </p:nvSpPr>
          <p:spPr bwMode="auto">
            <a:xfrm flipH="1">
              <a:off x="3891" y="3358"/>
              <a:ext cx="0" cy="23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65" name="Oval 73"/>
            <p:cNvSpPr>
              <a:spLocks noChangeArrowheads="1"/>
            </p:cNvSpPr>
            <p:nvPr/>
          </p:nvSpPr>
          <p:spPr bwMode="auto">
            <a:xfrm flipV="1">
              <a:off x="3716" y="3410"/>
              <a:ext cx="100" cy="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66" name="Line 74"/>
            <p:cNvSpPr>
              <a:spLocks noChangeShapeType="1"/>
            </p:cNvSpPr>
            <p:nvPr/>
          </p:nvSpPr>
          <p:spPr bwMode="auto">
            <a:xfrm flipH="1">
              <a:off x="3766" y="3359"/>
              <a:ext cx="0" cy="23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8274" name="Group 82"/>
          <p:cNvGrpSpPr>
            <a:grpSpLocks/>
          </p:cNvGrpSpPr>
          <p:nvPr/>
        </p:nvGrpSpPr>
        <p:grpSpPr bwMode="auto">
          <a:xfrm>
            <a:off x="7275514" y="4097338"/>
            <a:ext cx="3392487" cy="1200150"/>
            <a:chOff x="2437" y="3334"/>
            <a:chExt cx="2137" cy="756"/>
          </a:xfrm>
        </p:grpSpPr>
        <p:sp>
          <p:nvSpPr>
            <p:cNvPr id="8248" name="Text Box 56"/>
            <p:cNvSpPr txBox="1">
              <a:spLocks noChangeArrowheads="1"/>
            </p:cNvSpPr>
            <p:nvPr/>
          </p:nvSpPr>
          <p:spPr bwMode="auto">
            <a:xfrm>
              <a:off x="2437" y="3854"/>
              <a:ext cx="5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m = -1</a:t>
              </a:r>
            </a:p>
          </p:txBody>
        </p:sp>
        <p:sp>
          <p:nvSpPr>
            <p:cNvPr id="8251" name="Text Box 59"/>
            <p:cNvSpPr txBox="1">
              <a:spLocks noChangeArrowheads="1"/>
            </p:cNvSpPr>
            <p:nvPr/>
          </p:nvSpPr>
          <p:spPr bwMode="auto">
            <a:xfrm>
              <a:off x="3551" y="3859"/>
              <a:ext cx="4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m = 1</a:t>
              </a:r>
            </a:p>
          </p:txBody>
        </p:sp>
        <p:sp>
          <p:nvSpPr>
            <p:cNvPr id="8255" name="Text Box 63"/>
            <p:cNvSpPr txBox="1">
              <a:spLocks noChangeArrowheads="1"/>
            </p:cNvSpPr>
            <p:nvPr/>
          </p:nvSpPr>
          <p:spPr bwMode="auto">
            <a:xfrm>
              <a:off x="4126" y="3352"/>
              <a:ext cx="4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i="1">
                  <a:solidFill>
                    <a:srgbClr val="FFFFFF"/>
                  </a:solidFill>
                  <a:latin typeface="Arial" charset="0"/>
                </a:rPr>
                <a:t>F </a:t>
              </a: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= 1</a:t>
              </a:r>
            </a:p>
          </p:txBody>
        </p:sp>
        <p:sp>
          <p:nvSpPr>
            <p:cNvPr id="8256" name="Text Box 64"/>
            <p:cNvSpPr txBox="1">
              <a:spLocks noChangeArrowheads="1"/>
            </p:cNvSpPr>
            <p:nvPr/>
          </p:nvSpPr>
          <p:spPr bwMode="auto">
            <a:xfrm>
              <a:off x="4122" y="3828"/>
              <a:ext cx="4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i="1">
                  <a:solidFill>
                    <a:srgbClr val="FFFFFF"/>
                  </a:solidFill>
                  <a:latin typeface="Arial" charset="0"/>
                </a:rPr>
                <a:t>F </a:t>
              </a: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= 0</a:t>
              </a:r>
            </a:p>
          </p:txBody>
        </p:sp>
        <p:sp>
          <p:nvSpPr>
            <p:cNvPr id="8257" name="Text Box 65"/>
            <p:cNvSpPr txBox="1">
              <a:spLocks noChangeArrowheads="1"/>
            </p:cNvSpPr>
            <p:nvPr/>
          </p:nvSpPr>
          <p:spPr bwMode="auto">
            <a:xfrm>
              <a:off x="2998" y="3858"/>
              <a:ext cx="4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FFFFFF"/>
                  </a:solidFill>
                  <a:latin typeface="Arial" charset="0"/>
                </a:rPr>
                <a:t>m = 0</a:t>
              </a:r>
            </a:p>
          </p:txBody>
        </p:sp>
        <p:sp>
          <p:nvSpPr>
            <p:cNvPr id="8258" name="Line 66"/>
            <p:cNvSpPr>
              <a:spLocks noChangeShapeType="1"/>
            </p:cNvSpPr>
            <p:nvPr/>
          </p:nvSpPr>
          <p:spPr bwMode="auto">
            <a:xfrm>
              <a:off x="3021" y="3463"/>
              <a:ext cx="47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59" name="Oval 67"/>
            <p:cNvSpPr>
              <a:spLocks noChangeArrowheads="1"/>
            </p:cNvSpPr>
            <p:nvPr/>
          </p:nvSpPr>
          <p:spPr bwMode="auto">
            <a:xfrm>
              <a:off x="3209" y="3334"/>
              <a:ext cx="100" cy="1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60" name="Line 68"/>
            <p:cNvSpPr>
              <a:spLocks noChangeShapeType="1"/>
            </p:cNvSpPr>
            <p:nvPr/>
          </p:nvSpPr>
          <p:spPr bwMode="auto">
            <a:xfrm rot="5400000" flipH="1">
              <a:off x="3244" y="3268"/>
              <a:ext cx="0" cy="23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67" name="Oval 75"/>
            <p:cNvSpPr>
              <a:spLocks noChangeArrowheads="1"/>
            </p:cNvSpPr>
            <p:nvPr/>
          </p:nvSpPr>
          <p:spPr bwMode="auto">
            <a:xfrm rot="-5400000">
              <a:off x="3214" y="3477"/>
              <a:ext cx="100" cy="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68" name="Line 76"/>
            <p:cNvSpPr>
              <a:spLocks noChangeShapeType="1"/>
            </p:cNvSpPr>
            <p:nvPr/>
          </p:nvSpPr>
          <p:spPr bwMode="auto">
            <a:xfrm rot="-5400000" flipH="1" flipV="1">
              <a:off x="3244" y="3411"/>
              <a:ext cx="0" cy="23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69" name="Line 77"/>
            <p:cNvSpPr>
              <a:spLocks noChangeShapeType="1"/>
            </p:cNvSpPr>
            <p:nvPr/>
          </p:nvSpPr>
          <p:spPr bwMode="auto">
            <a:xfrm>
              <a:off x="3018" y="3799"/>
              <a:ext cx="47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70" name="Oval 78"/>
            <p:cNvSpPr>
              <a:spLocks noChangeArrowheads="1"/>
            </p:cNvSpPr>
            <p:nvPr/>
          </p:nvSpPr>
          <p:spPr bwMode="auto">
            <a:xfrm>
              <a:off x="3126" y="3750"/>
              <a:ext cx="100" cy="1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71" name="Line 79"/>
            <p:cNvSpPr>
              <a:spLocks noChangeShapeType="1"/>
            </p:cNvSpPr>
            <p:nvPr/>
          </p:nvSpPr>
          <p:spPr bwMode="auto">
            <a:xfrm flipH="1" flipV="1">
              <a:off x="3176" y="3669"/>
              <a:ext cx="0" cy="23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72" name="Oval 80"/>
            <p:cNvSpPr>
              <a:spLocks noChangeArrowheads="1"/>
            </p:cNvSpPr>
            <p:nvPr/>
          </p:nvSpPr>
          <p:spPr bwMode="auto">
            <a:xfrm>
              <a:off x="3267" y="3751"/>
              <a:ext cx="100" cy="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273" name="Line 81"/>
            <p:cNvSpPr>
              <a:spLocks noChangeShapeType="1"/>
            </p:cNvSpPr>
            <p:nvPr/>
          </p:nvSpPr>
          <p:spPr bwMode="auto">
            <a:xfrm flipH="1">
              <a:off x="3317" y="3695"/>
              <a:ext cx="0" cy="23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8277" name="Text Box 85"/>
          <p:cNvSpPr txBox="1">
            <a:spLocks noChangeArrowheads="1"/>
          </p:cNvSpPr>
          <p:nvPr/>
        </p:nvSpPr>
        <p:spPr bwMode="auto">
          <a:xfrm>
            <a:off x="5797551" y="5643563"/>
            <a:ext cx="2460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FFF"/>
                </a:solidFill>
                <a:latin typeface="Arial" charset="0"/>
              </a:rPr>
              <a:t>Zeeman effect</a:t>
            </a:r>
          </a:p>
        </p:txBody>
      </p:sp>
      <p:sp>
        <p:nvSpPr>
          <p:cNvPr id="8278" name="Text Box 86"/>
          <p:cNvSpPr txBox="1">
            <a:spLocks noChangeArrowheads="1"/>
          </p:cNvSpPr>
          <p:nvPr/>
        </p:nvSpPr>
        <p:spPr bwMode="auto">
          <a:xfrm>
            <a:off x="6415088" y="3854451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66FF66"/>
                </a:solidFill>
                <a:latin typeface="Arial" charset="0"/>
              </a:rPr>
              <a:t>B</a:t>
            </a:r>
          </a:p>
        </p:txBody>
      </p:sp>
      <p:sp>
        <p:nvSpPr>
          <p:cNvPr id="8280" name="Line 88"/>
          <p:cNvSpPr>
            <a:spLocks noChangeShapeType="1"/>
          </p:cNvSpPr>
          <p:nvPr/>
        </p:nvSpPr>
        <p:spPr bwMode="auto">
          <a:xfrm flipV="1">
            <a:off x="6808788" y="3857625"/>
            <a:ext cx="0" cy="38100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281" name="Text Box 89"/>
          <p:cNvSpPr txBox="1">
            <a:spLocks noChangeArrowheads="1"/>
          </p:cNvSpPr>
          <p:nvPr/>
        </p:nvSpPr>
        <p:spPr bwMode="auto">
          <a:xfrm>
            <a:off x="5175250" y="4446588"/>
            <a:ext cx="50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Arial" charset="0"/>
              </a:rPr>
              <a:t>, 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046 L -4.72222E-6 0.0405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3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116 L 2.5E-6 -0.035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828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4" grpId="0" animBg="1"/>
      <p:bldP spid="8277" grpId="0"/>
      <p:bldP spid="8278" grpId="0"/>
      <p:bldP spid="8280" grpId="0" animBg="1"/>
      <p:bldP spid="8280" grpId="1" animBg="1"/>
      <p:bldP spid="828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Hyperfine Ground State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0" y="929997"/>
                <a:ext cx="9144000" cy="5928003"/>
              </a:xfrm>
              <a:solidFill>
                <a:schemeClr val="bg1"/>
              </a:solidFill>
            </p:spPr>
            <p:txBody>
              <a:bodyPr vert="horz" wrap="square" lIns="457200" tIns="457200" rIns="457200" bIns="457200" numCol="1" anchor="t" anchorCtr="0" compatLnSpc="1">
                <a:prstTxWarp prst="textNoShape">
                  <a:avLst/>
                </a:prstTxWarp>
                <a:normAutofit fontScale="92500" lnSpcReduction="20000"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Ground State Hamiltonian: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Spin angular momentum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</a:rPr>
                      <m:t>𝐒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Nuclear angular momentum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</a:rPr>
                      <m:t>𝐈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Total angular momentum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</a:rPr>
                      <m:t>𝐅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</a:rPr>
                      <m:t>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</a:rPr>
                      <m:t>𝐈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𝐻𝐹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𝑆</m:t>
                        </m:r>
                      </m:sub>
                    </m:sSub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𝐁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𝐼</m:t>
                        </m:r>
                      </m:sub>
                    </m:sSub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𝐁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𝐻𝐹</m:t>
                        </m:r>
                      </m:sub>
                    </m:sSub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𝐈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𝐒</m:t>
                    </m:r>
                  </m:oMath>
                </a14:m>
                <a:endParaRPr lang="en-US" b="1" dirty="0">
                  <a:solidFill>
                    <a:schemeClr val="tx1"/>
                  </a:solidFill>
                  <a:ea typeface="Cambria Math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=2.002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𝐼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−0.000995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 (</a:t>
                </a:r>
                <a:r>
                  <a:rPr lang="en-US" baseline="30000" dirty="0">
                    <a:solidFill>
                      <a:schemeClr val="tx1"/>
                    </a:solidFill>
                    <a:ea typeface="Cambria Math"/>
                  </a:rPr>
                  <a:t>87</a:t>
                </a:r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Rb),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−0.000399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 (</a:t>
                </a:r>
                <a:r>
                  <a:rPr lang="en-US" baseline="30000" dirty="0">
                    <a:solidFill>
                      <a:schemeClr val="tx1"/>
                    </a:solidFill>
                    <a:ea typeface="Cambria Math"/>
                  </a:rPr>
                  <a:t>133</a:t>
                </a:r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Cs)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𝐻𝐹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𝐻𝐹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𝐹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+1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𝐼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𝐼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+1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𝑆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𝑆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+1</m:t>
                            </m:r>
                          </m:e>
                        </m:d>
                      </m:e>
                    </m:d>
                  </m:oMath>
                </a14:m>
                <a:endParaRPr lang="en-US" b="1" dirty="0">
                  <a:solidFill>
                    <a:schemeClr val="tx1"/>
                  </a:solidFill>
                  <a:ea typeface="Cambria Math"/>
                </a:endParaRPr>
              </a:p>
              <a:p>
                <a:pPr lvl="1"/>
                <a:r>
                  <a:rPr lang="en-US" baseline="30000" dirty="0">
                    <a:solidFill>
                      <a:schemeClr val="tx1"/>
                    </a:solidFill>
                    <a:ea typeface="Cambria Math"/>
                  </a:rPr>
                  <a:t>87</a:t>
                </a:r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Rb 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𝐻𝐹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</m:den>
                    </m:f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6.835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GHz,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=3/2</m:t>
                    </m:r>
                  </m:oMath>
                </a14:m>
                <a:endParaRPr lang="en-US" dirty="0">
                  <a:solidFill>
                    <a:schemeClr val="tx1"/>
                  </a:solidFill>
                  <a:ea typeface="Cambria Math"/>
                </a:endParaRPr>
              </a:p>
              <a:p>
                <a:pPr lvl="1"/>
                <a:r>
                  <a:rPr lang="en-US" baseline="30000" dirty="0">
                    <a:solidFill>
                      <a:schemeClr val="tx1"/>
                    </a:solidFill>
                    <a:ea typeface="Cambria Math"/>
                  </a:rPr>
                  <a:t>133</a:t>
                </a:r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Cs: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𝐻𝐹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h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=9.192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GHz,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=7/2</m:t>
                    </m:r>
                  </m:oMath>
                </a14:m>
                <a:endParaRPr lang="en-US" dirty="0">
                  <a:solidFill>
                    <a:schemeClr val="tx1"/>
                  </a:solidFill>
                  <a:ea typeface="Cambria Math"/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  <a:ea typeface="Cambria Math"/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At low field the nuclear and electron spins are combined,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𝐹</m:t>
                        </m:r>
                      </m:sub>
                    </m:sSub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𝐅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en-US" b="0" i="0" dirty="0">
                    <a:solidFill>
                      <a:schemeClr val="tx1"/>
                    </a:solidFill>
                    <a:latin typeface="Cambria Math"/>
                    <a:ea typeface="Cambria Math"/>
                  </a:rPr>
                  <a:t>,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𝑚𝐹</m:t>
                        </m:r>
                      </m:sub>
                    </m:sSub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𝐵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endParaRPr lang="en-US" b="0" i="0" dirty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≈±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𝑚𝑎𝑥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i="1" dirty="0">
                    <a:solidFill>
                      <a:schemeClr val="tx1"/>
                    </a:solidFill>
                    <a:ea typeface="Cambria Math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𝐹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𝐹</m:t>
                    </m:r>
                  </m:oMath>
                </a14:m>
                <a:endParaRPr lang="en-US" i="1" dirty="0">
                  <a:solidFill>
                    <a:schemeClr val="tx1"/>
                  </a:solidFill>
                  <a:ea typeface="Cambria Math"/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h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ea typeface="Cambria Math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2.8 MHz/G</a:t>
                </a:r>
                <a:r>
                  <a:rPr lang="en-US" i="1" dirty="0">
                    <a:solidFill>
                      <a:schemeClr val="tx1"/>
                    </a:solidFill>
                    <a:ea typeface="Cambria Math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or 28 Hz/</a:t>
                </a:r>
                <a:r>
                  <a:rPr lang="en-US" dirty="0" err="1">
                    <a:solidFill>
                      <a:schemeClr val="tx1"/>
                    </a:solidFill>
                    <a:ea typeface="Cambria Math"/>
                  </a:rPr>
                  <a:t>nT</a:t>
                </a:r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 (gyromagnetic ratio)</a:t>
                </a:r>
              </a:p>
              <a:p>
                <a:pPr lvl="1"/>
                <a:r>
                  <a:rPr lang="en-US" baseline="30000" dirty="0">
                    <a:solidFill>
                      <a:schemeClr val="tx1"/>
                    </a:solidFill>
                    <a:ea typeface="Cambria Math"/>
                  </a:rPr>
                  <a:t>87</a:t>
                </a:r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Rb: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,  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𝐹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h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ea typeface="Cambria Math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700 kHz/G or 7 Hz/</a:t>
                </a:r>
                <a:r>
                  <a:rPr lang="en-US" dirty="0" err="1">
                    <a:solidFill>
                      <a:schemeClr val="tx1"/>
                    </a:solidFill>
                    <a:ea typeface="Cambria Math"/>
                  </a:rPr>
                  <a:t>nT</a:t>
                </a:r>
                <a:endParaRPr lang="en-US" i="1" dirty="0">
                  <a:solidFill>
                    <a:schemeClr val="tx1"/>
                  </a:solidFill>
                  <a:ea typeface="Cambria Math"/>
                </a:endParaRPr>
              </a:p>
              <a:p>
                <a:pPr lvl="1"/>
                <a:r>
                  <a:rPr lang="en-US" baseline="30000" dirty="0">
                    <a:solidFill>
                      <a:schemeClr val="tx1"/>
                    </a:solidFill>
                    <a:ea typeface="Cambria Math"/>
                  </a:rPr>
                  <a:t>133</a:t>
                </a:r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Cs: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𝐹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h</m:t>
                        </m:r>
                      </m:den>
                    </m:f>
                    <m:r>
                      <a:rPr lang="en-US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 350 kHz/G or 3.5 Hz/</a:t>
                </a:r>
                <a:r>
                  <a:rPr lang="en-US" dirty="0" err="1">
                    <a:solidFill>
                      <a:schemeClr val="tx1"/>
                    </a:solidFill>
                    <a:ea typeface="Cambria Math"/>
                  </a:rPr>
                  <a:t>nT</a:t>
                </a:r>
                <a:r>
                  <a:rPr lang="en-US" dirty="0">
                    <a:solidFill>
                      <a:schemeClr val="tx1"/>
                    </a:solidFill>
                    <a:ea typeface="Cambria Math"/>
                  </a:rPr>
                  <a:t> </a:t>
                </a:r>
              </a:p>
              <a:p>
                <a:pPr lvl="1"/>
                <a:endParaRPr lang="en-US" dirty="0">
                  <a:solidFill>
                    <a:schemeClr val="tx1"/>
                  </a:solidFill>
                  <a:ea typeface="Cambria Math"/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929997"/>
                <a:ext cx="9144000" cy="592800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3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Sensitivity Limits</a:t>
            </a:r>
          </a:p>
        </p:txBody>
      </p:sp>
      <p:sp>
        <p:nvSpPr>
          <p:cNvPr id="307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88126" y="2481263"/>
            <a:ext cx="4038600" cy="38766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Atom shot noise limit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Decoherence limits noise to 1/</a:t>
            </a:r>
            <a:r>
              <a:rPr lang="en-US" altLang="en-US" sz="2400" i="1" dirty="0">
                <a:solidFill>
                  <a:schemeClr val="tx1"/>
                </a:solidFill>
              </a:rPr>
              <a:t>N</a:t>
            </a:r>
            <a:r>
              <a:rPr lang="en-US" altLang="en-US" sz="2400" baseline="30000" dirty="0">
                <a:solidFill>
                  <a:schemeClr val="tx1"/>
                </a:solidFill>
              </a:rPr>
              <a:t>1/2</a:t>
            </a:r>
            <a:r>
              <a:rPr lang="en-US" altLang="en-US" sz="2400" dirty="0">
                <a:solidFill>
                  <a:schemeClr val="tx1"/>
                </a:solidFill>
              </a:rPr>
              <a:t> scaling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Sensitivity improved by increasing </a:t>
            </a:r>
            <a:r>
              <a:rPr lang="en-US" altLang="en-US" sz="2400" i="1" dirty="0">
                <a:solidFill>
                  <a:schemeClr val="tx1"/>
                </a:solidFill>
              </a:rPr>
              <a:t>T</a:t>
            </a:r>
            <a:r>
              <a:rPr lang="en-US" altLang="en-US" sz="2400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400" dirty="0">
                <a:solidFill>
                  <a:schemeClr val="tx1"/>
                </a:solidFill>
              </a:rPr>
              <a:t> or </a:t>
            </a:r>
            <a:r>
              <a:rPr lang="en-US" altLang="en-US" sz="2400" i="1" dirty="0">
                <a:solidFill>
                  <a:schemeClr val="tx1"/>
                </a:solidFill>
              </a:rPr>
              <a:t>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Most AMs do not operate at this limit.</a:t>
            </a:r>
          </a:p>
        </p:txBody>
      </p:sp>
      <p:sp>
        <p:nvSpPr>
          <p:cNvPr id="3080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465276" y="2570163"/>
            <a:ext cx="4343400" cy="34067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Photon shot noise limit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Most AMs operate at or near the photon shot noise limit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Probe intensity contributes to </a:t>
            </a:r>
            <a:r>
              <a:rPr lang="en-US" altLang="en-US" sz="2400" i="1" dirty="0">
                <a:solidFill>
                  <a:schemeClr val="tx1"/>
                </a:solidFill>
              </a:rPr>
              <a:t>T</a:t>
            </a:r>
            <a:r>
              <a:rPr lang="en-US" altLang="en-US" sz="2400" i="1" baseline="-25000" dirty="0">
                <a:solidFill>
                  <a:schemeClr val="tx1"/>
                </a:solidFill>
              </a:rPr>
              <a:t>2</a:t>
            </a:r>
            <a:r>
              <a:rPr lang="en-US" altLang="en-US" sz="2400" i="1" baseline="30000" dirty="0">
                <a:solidFill>
                  <a:schemeClr val="tx1"/>
                </a:solidFill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so </a:t>
            </a:r>
            <a:r>
              <a:rPr lang="en-US" altLang="en-US" sz="2400" i="1" dirty="0" err="1">
                <a:solidFill>
                  <a:schemeClr val="tx1"/>
                </a:solidFill>
              </a:rPr>
              <a:t>N</a:t>
            </a:r>
            <a:r>
              <a:rPr lang="en-US" altLang="en-US" sz="2400" i="1" baseline="-25000" dirty="0" err="1">
                <a:solidFill>
                  <a:schemeClr val="tx1"/>
                </a:solidFill>
              </a:rPr>
              <a:t>ph</a:t>
            </a:r>
            <a:r>
              <a:rPr lang="en-US" altLang="en-US" sz="2400" dirty="0">
                <a:solidFill>
                  <a:schemeClr val="tx1"/>
                </a:solidFill>
              </a:rPr>
              <a:t> cannot be made arbitrarily high.</a:t>
            </a:r>
          </a:p>
        </p:txBody>
      </p:sp>
      <p:sp>
        <p:nvSpPr>
          <p:cNvPr id="3081" name="Text Box 6"/>
          <p:cNvSpPr txBox="1">
            <a:spLocks noChangeArrowheads="1"/>
          </p:cNvSpPr>
          <p:nvPr/>
        </p:nvSpPr>
        <p:spPr bwMode="auto">
          <a:xfrm>
            <a:off x="4155462" y="1460500"/>
            <a:ext cx="157126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Magnetic </a:t>
            </a:r>
          </a:p>
          <a:p>
            <a:pPr algn="ctr" defTabSz="91440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Sensitivity</a:t>
            </a:r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6016625" y="1462089"/>
          <a:ext cx="138430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7320" imgH="431640" progId="Equation.3">
                  <p:embed/>
                </p:oleObj>
              </mc:Choice>
              <mc:Fallback>
                <p:oleObj name="Equation" r:id="rId2" imgW="787320" imgH="431640" progId="Equation.3">
                  <p:embed/>
                  <p:pic>
                    <p:nvPicPr>
                      <p:cNvPr id="307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25" y="1462089"/>
                        <a:ext cx="138430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9"/>
          <p:cNvGraphicFramePr>
            <a:graphicFrameLocks noChangeAspect="1"/>
          </p:cNvGraphicFramePr>
          <p:nvPr/>
        </p:nvGraphicFramePr>
        <p:xfrm>
          <a:off x="1866901" y="3076576"/>
          <a:ext cx="158591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457200" progId="Equation.3">
                  <p:embed/>
                </p:oleObj>
              </mc:Choice>
              <mc:Fallback>
                <p:oleObj name="Equation" r:id="rId4" imgW="901440" imgH="457200" progId="Equation.3">
                  <p:embed/>
                  <p:pic>
                    <p:nvPicPr>
                      <p:cNvPr id="307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1" y="3076576"/>
                        <a:ext cx="1585913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11"/>
          <p:cNvGraphicFramePr>
            <a:graphicFrameLocks noChangeAspect="1"/>
          </p:cNvGraphicFramePr>
          <p:nvPr/>
        </p:nvGraphicFramePr>
        <p:xfrm>
          <a:off x="6650038" y="2924176"/>
          <a:ext cx="29908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01720" imgH="533160" progId="Equation.3">
                  <p:embed/>
                </p:oleObj>
              </mc:Choice>
              <mc:Fallback>
                <p:oleObj name="Equation" r:id="rId6" imgW="1701720" imgH="533160" progId="Equation.3">
                  <p:embed/>
                  <p:pic>
                    <p:nvPicPr>
                      <p:cNvPr id="307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038" y="2924176"/>
                        <a:ext cx="299085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3554413" y="3005139"/>
            <a:ext cx="3200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altLang="en-US" sz="1400" dirty="0">
                <a:solidFill>
                  <a:srgbClr val="000000"/>
                </a:solidFill>
              </a:rPr>
              <a:t>  = gyromagnetic ratio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srgbClr val="000000"/>
                </a:solidFill>
              </a:rPr>
              <a:t>T</a:t>
            </a:r>
            <a:r>
              <a:rPr lang="en-US" altLang="en-US" sz="1400" i="1" baseline="-25000" dirty="0">
                <a:solidFill>
                  <a:srgbClr val="000000"/>
                </a:solidFill>
              </a:rPr>
              <a:t>2</a:t>
            </a:r>
            <a:r>
              <a:rPr lang="en-US" altLang="en-US" sz="1400" dirty="0">
                <a:solidFill>
                  <a:srgbClr val="000000"/>
                </a:solidFill>
              </a:rPr>
              <a:t> = transverse coherence time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srgbClr val="000000"/>
                </a:solidFill>
              </a:rPr>
              <a:t>N</a:t>
            </a:r>
            <a:r>
              <a:rPr lang="en-US" altLang="en-US" sz="1400" dirty="0">
                <a:solidFill>
                  <a:srgbClr val="000000"/>
                </a:solidFill>
              </a:rPr>
              <a:t> = number of atoms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altLang="en-US" sz="1400" dirty="0">
                <a:solidFill>
                  <a:srgbClr val="000000"/>
                </a:solidFill>
              </a:rPr>
              <a:t>  = measurement time</a:t>
            </a:r>
          </a:p>
        </p:txBody>
      </p:sp>
    </p:spTree>
    <p:extLst>
      <p:ext uri="{BB962C8B-B14F-4D97-AF65-F5344CB8AC3E}">
        <p14:creationId xmlns:p14="http://schemas.microsoft.com/office/powerpoint/2010/main" val="22016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07C3C7-464F-41E5-B8B3-3AEF37086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5" y="1005714"/>
            <a:ext cx="11884071" cy="4992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1DBFC-696A-46F7-BE43-F39123F4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vs. Measurement, CAPE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1DBE9-0BEC-4332-87B7-A88293FF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330AA3-E46F-47F8-895A-B76F155FDB18}"/>
              </a:ext>
            </a:extLst>
          </p:cNvPr>
          <p:cNvSpPr/>
          <p:nvPr/>
        </p:nvSpPr>
        <p:spPr>
          <a:xfrm>
            <a:off x="1728442" y="6010062"/>
            <a:ext cx="84963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OPM’s cross-axis projection error for a 25 Hz, sinusoidal signal with an amplitude of 0.33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nT.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48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1DBFC-696A-46F7-BE43-F39123F4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6170"/>
            <a:ext cx="10058400" cy="753828"/>
          </a:xfrm>
        </p:spPr>
        <p:txBody>
          <a:bodyPr/>
          <a:lstStyle/>
          <a:p>
            <a:r>
              <a:rPr lang="en-US" dirty="0"/>
              <a:t>Impact of CAPE on MEG Signals: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M20 Median Nerve Response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1DBE9-0BEC-4332-87B7-A88293FF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ABB68-8D3E-4160-BADD-82E8478572A7}"/>
              </a:ext>
            </a:extLst>
          </p:cNvPr>
          <p:cNvSpPr/>
          <p:nvPr/>
        </p:nvSpPr>
        <p:spPr>
          <a:xfrm>
            <a:off x="1978792" y="5842292"/>
            <a:ext cx="83900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Wide bandwidth of SEF response at 20 ms (M20) reveals possible effects of CAPE.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6F583-9E99-4677-9997-13C855AF4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743" y="962168"/>
            <a:ext cx="6245132" cy="48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1DBFC-696A-46F7-BE43-F39123F4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CAPE on OPM-MEG Systems’ Localization Capability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1DBE9-0BEC-4332-87B7-A88293FFC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0AFDF-9F69-4E1D-B7B8-45AC5A9AFC09}"/>
              </a:ext>
            </a:extLst>
          </p:cNvPr>
          <p:cNvSpPr/>
          <p:nvPr/>
        </p:nvSpPr>
        <p:spPr>
          <a:xfrm>
            <a:off x="1407210" y="5312861"/>
            <a:ext cx="10058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mean and standard deviation (bars) for source localization error; the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-axis is the standard deviation of the remnant static magnetic field on the laser propagation axis selected from a normal gaussian distribution.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A483E-F390-4327-983D-CF5F36895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543" y="1556098"/>
            <a:ext cx="4238997" cy="3325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473A8-629C-4CAA-B5AE-6906FB98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040" y="1605738"/>
            <a:ext cx="2993073" cy="31021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96048" y="2972143"/>
            <a:ext cx="22060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Poster Number: IM-29</a:t>
            </a:r>
          </a:p>
          <a:p>
            <a:r>
              <a:rPr lang="en-US" sz="1600" dirty="0">
                <a:latin typeface="Arial" panose="020B0604020202020204" pitchFamily="34" charset="0"/>
              </a:rPr>
              <a:t>Amir </a:t>
            </a:r>
            <a:r>
              <a:rPr lang="en-US" sz="1600" dirty="0" err="1">
                <a:latin typeface="Arial" panose="020B0604020202020204" pitchFamily="34" charset="0"/>
              </a:rPr>
              <a:t>Borna</a:t>
            </a:r>
            <a:r>
              <a:rPr lang="en-US" sz="1600" dirty="0">
                <a:latin typeface="Arial" panose="020B0604020202020204" pitchFamily="34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716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80331-2BEC-41C3-B194-C46A6E8D4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09" y="2608130"/>
            <a:ext cx="4800580" cy="412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4DC8A3-9D8A-40B4-9957-4F837393E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On-Sensor coils for the Gen 2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52CA7-7CB6-4609-82C4-A80E3895A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30" y="1138288"/>
            <a:ext cx="5628197" cy="18439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Designed by Joonas Iivanainen with </a:t>
            </a:r>
            <a:r>
              <a:rPr lang="en-US" i="1" dirty="0" err="1"/>
              <a:t>bfieldtools</a:t>
            </a:r>
            <a:endParaRPr lang="en-US" i="1" dirty="0"/>
          </a:p>
          <a:p>
            <a:pPr marL="0" indent="0">
              <a:buNone/>
            </a:pPr>
            <a:r>
              <a:rPr lang="en-US" dirty="0"/>
              <a:t>Coils:</a:t>
            </a:r>
          </a:p>
          <a:p>
            <a:pPr lvl="1"/>
            <a:r>
              <a:rPr lang="en-US" dirty="0"/>
              <a:t>X: 2 coils</a:t>
            </a:r>
          </a:p>
          <a:p>
            <a:pPr lvl="1"/>
            <a:r>
              <a:rPr lang="en-US" dirty="0"/>
              <a:t>Y: 2 coils</a:t>
            </a:r>
          </a:p>
          <a:p>
            <a:pPr lvl="1"/>
            <a:r>
              <a:rPr lang="en-US" dirty="0"/>
              <a:t>Z: 4 coils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E5B0C-FB41-4D00-B766-0806BF5C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268B24-D0FB-4183-8BF7-4499841EA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37" y="929997"/>
            <a:ext cx="5193311" cy="592800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FA9A3DC-1AB8-4FB6-AF32-244E6B6DE05E}"/>
              </a:ext>
            </a:extLst>
          </p:cNvPr>
          <p:cNvCxnSpPr/>
          <p:nvPr/>
        </p:nvCxnSpPr>
        <p:spPr>
          <a:xfrm flipH="1" flipV="1">
            <a:off x="4525108" y="4888523"/>
            <a:ext cx="797169" cy="10902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3C7564-D96E-4D65-B34F-95C0B2142E39}"/>
              </a:ext>
            </a:extLst>
          </p:cNvPr>
          <p:cNvCxnSpPr>
            <a:cxnSpLocks/>
          </p:cNvCxnSpPr>
          <p:nvPr/>
        </p:nvCxnSpPr>
        <p:spPr>
          <a:xfrm flipH="1" flipV="1">
            <a:off x="3727939" y="5433646"/>
            <a:ext cx="1477107" cy="638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8EE8730-E7E5-4B3C-BFA0-EE36FBF35FA0}"/>
              </a:ext>
            </a:extLst>
          </p:cNvPr>
          <p:cNvSpPr txBox="1"/>
          <p:nvPr/>
        </p:nvSpPr>
        <p:spPr>
          <a:xfrm>
            <a:off x="5205046" y="5955323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Channel </a:t>
            </a:r>
          </a:p>
          <a:p>
            <a:r>
              <a:rPr lang="en-US" dirty="0"/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31464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Atoms Used in OPMs</a:t>
            </a:r>
          </a:p>
        </p:txBody>
      </p:sp>
      <p:pic>
        <p:nvPicPr>
          <p:cNvPr id="54274" name="Picture 2" descr="Image result for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963" y="1530755"/>
            <a:ext cx="7381612" cy="434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376985" y="2838734"/>
            <a:ext cx="423081" cy="139889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319146" y="1524001"/>
            <a:ext cx="423081" cy="50269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55638" y="198435"/>
            <a:ext cx="7006466" cy="746127"/>
          </a:xfrm>
        </p:spPr>
        <p:txBody>
          <a:bodyPr/>
          <a:lstStyle/>
          <a:p>
            <a:r>
              <a:rPr lang="en-US" altLang="en-US" dirty="0"/>
              <a:t>The Rubidium-87 Ground State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660650" y="4829176"/>
            <a:ext cx="6953250" cy="1382713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Clock—measure hyperfine frequency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Magnetometer—measure Zeeman splitting </a:t>
            </a:r>
          </a:p>
          <a:p>
            <a:pPr>
              <a:lnSpc>
                <a:spcPct val="80000"/>
              </a:lnSpc>
            </a:pPr>
            <a:r>
              <a:rPr lang="en-US" altLang="en-US" sz="2400" dirty="0">
                <a:solidFill>
                  <a:schemeClr val="tx1"/>
                </a:solidFill>
              </a:rPr>
              <a:t>Gyromagnetic Ratio = 2</a:t>
            </a:r>
            <a:r>
              <a:rPr lang="en-US" altLang="en-US" sz="2400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en-US" altLang="en-US" sz="2400" dirty="0">
                <a:solidFill>
                  <a:schemeClr val="tx1"/>
                </a:solidFill>
              </a:rPr>
              <a:t> 7 Hz / </a:t>
            </a:r>
            <a:r>
              <a:rPr lang="en-US" altLang="en-US" sz="2400" dirty="0" err="1">
                <a:solidFill>
                  <a:schemeClr val="tx1"/>
                </a:solidFill>
              </a:rPr>
              <a:t>nT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346326" y="3548063"/>
            <a:ext cx="5624513" cy="0"/>
          </a:xfrm>
          <a:prstGeom prst="line">
            <a:avLst/>
          </a:prstGeom>
          <a:noFill/>
          <a:ln w="28575">
            <a:solidFill>
              <a:srgbClr val="FF505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latin typeface="Arial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 rot="-5400000">
            <a:off x="1370807" y="2867819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charset="0"/>
              </a:rPr>
              <a:t>Atom Energy</a:t>
            </a:r>
          </a:p>
        </p:txBody>
      </p: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46325" y="1720851"/>
            <a:ext cx="5930900" cy="2386013"/>
            <a:chOff x="1930" y="1939"/>
            <a:chExt cx="2515" cy="1047"/>
          </a:xfrm>
        </p:grpSpPr>
        <p:sp>
          <p:nvSpPr>
            <p:cNvPr id="7177" name="Line 9"/>
            <p:cNvSpPr>
              <a:spLocks noChangeShapeType="1"/>
            </p:cNvSpPr>
            <p:nvPr/>
          </p:nvSpPr>
          <p:spPr bwMode="auto">
            <a:xfrm flipV="1">
              <a:off x="1930" y="1939"/>
              <a:ext cx="9" cy="10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178" name="Line 10"/>
            <p:cNvSpPr>
              <a:spLocks noChangeShapeType="1"/>
            </p:cNvSpPr>
            <p:nvPr/>
          </p:nvSpPr>
          <p:spPr bwMode="auto">
            <a:xfrm>
              <a:off x="1930" y="2985"/>
              <a:ext cx="251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191125" y="4311651"/>
            <a:ext cx="5373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2374901" y="2049463"/>
            <a:ext cx="5573713" cy="0"/>
          </a:xfrm>
          <a:prstGeom prst="line">
            <a:avLst/>
          </a:prstGeom>
          <a:noFill/>
          <a:ln w="28575">
            <a:solidFill>
              <a:srgbClr val="FF505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2495551" y="2660650"/>
            <a:ext cx="290513" cy="1222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latin typeface="Arial" charset="0"/>
            </a:endParaRP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2473326" y="2765425"/>
            <a:ext cx="290513" cy="1222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latin typeface="Arial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3649248" y="4073526"/>
            <a:ext cx="4718466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charset="0"/>
              </a:rPr>
              <a:t>      -2       -1       0       +1     +2 </a:t>
            </a:r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H="1" flipV="1">
            <a:off x="5473700" y="2066925"/>
            <a:ext cx="12700" cy="1462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2625725" y="2055814"/>
            <a:ext cx="0" cy="1463675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444750" y="1360488"/>
            <a:ext cx="1162050" cy="641350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5050"/>
                </a:solidFill>
                <a:latin typeface="Arial" charset="0"/>
              </a:rPr>
              <a:t>Hyperfine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5050"/>
                </a:solidFill>
                <a:latin typeface="Arial" charset="0"/>
              </a:rPr>
              <a:t>splitting</a:t>
            </a: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4603751" y="3421063"/>
            <a:ext cx="4730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latin typeface="Arial" charset="0"/>
            </a:endParaRPr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5227639" y="3543300"/>
            <a:ext cx="4730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latin typeface="Arial" charset="0"/>
            </a:endParaRP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868989" y="3679825"/>
            <a:ext cx="4730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latin typeface="Arial" charset="0"/>
            </a:endParaRPr>
          </a:p>
        </p:txBody>
      </p:sp>
      <p:sp>
        <p:nvSpPr>
          <p:cNvPr id="7190" name="Freeform 22"/>
          <p:cNvSpPr>
            <a:spLocks/>
          </p:cNvSpPr>
          <p:nvPr/>
        </p:nvSpPr>
        <p:spPr bwMode="auto">
          <a:xfrm>
            <a:off x="7993063" y="1916113"/>
            <a:ext cx="152400" cy="138112"/>
          </a:xfrm>
          <a:custGeom>
            <a:avLst/>
            <a:gdLst>
              <a:gd name="T0" fmla="*/ 0 w 96"/>
              <a:gd name="T1" fmla="*/ 0 h 106"/>
              <a:gd name="T2" fmla="*/ 96 w 96"/>
              <a:gd name="T3" fmla="*/ 0 h 106"/>
              <a:gd name="T4" fmla="*/ 96 w 96"/>
              <a:gd name="T5" fmla="*/ 96 h 106"/>
              <a:gd name="T6" fmla="*/ 10 w 96"/>
              <a:gd name="T7" fmla="*/ 106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" h="106">
                <a:moveTo>
                  <a:pt x="0" y="0"/>
                </a:moveTo>
                <a:lnTo>
                  <a:pt x="96" y="0"/>
                </a:lnTo>
                <a:lnTo>
                  <a:pt x="96" y="96"/>
                </a:lnTo>
                <a:lnTo>
                  <a:pt x="10" y="106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latin typeface="Arial" charset="0"/>
            </a:endParaRP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 flipV="1">
            <a:off x="4019551" y="2270125"/>
            <a:ext cx="4730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 flipV="1">
            <a:off x="4629151" y="2163763"/>
            <a:ext cx="4730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 flipV="1">
            <a:off x="5253039" y="2041525"/>
            <a:ext cx="4730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 flipV="1">
            <a:off x="5894389" y="1905000"/>
            <a:ext cx="4730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 flipV="1">
            <a:off x="6457951" y="1781175"/>
            <a:ext cx="4730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6432550" y="1909764"/>
            <a:ext cx="1511300" cy="317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6477000" y="2574926"/>
            <a:ext cx="186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latin typeface="Arial" charset="0"/>
              </a:rPr>
              <a:t>Zeeman splitting</a:t>
            </a: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4710114" y="2647950"/>
            <a:ext cx="815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400" i="1">
                <a:latin typeface="Times New Roman" pitchFamily="18" charset="0"/>
                <a:cs typeface="Times New Roman" pitchFamily="18" charset="0"/>
              </a:rPr>
              <a:t>ћ</a:t>
            </a:r>
            <a:r>
              <a:rPr lang="en-US" altLang="en-US" sz="2400" i="1"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en-US" sz="2400" i="1" baseline="-25000">
                <a:latin typeface="Times New Roman" pitchFamily="18" charset="0"/>
                <a:cs typeface="Times New Roman" pitchFamily="18" charset="0"/>
              </a:rPr>
              <a:t>HF</a:t>
            </a:r>
            <a:endParaRPr lang="ru-RU" altLang="en-US" sz="24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6429375" y="2098676"/>
            <a:ext cx="19346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400" i="1" dirty="0">
                <a:latin typeface="Times New Roman" pitchFamily="18" charset="0"/>
                <a:cs typeface="Times New Roman" pitchFamily="18" charset="0"/>
              </a:rPr>
              <a:t>ћ</a:t>
            </a:r>
            <a:r>
              <a:rPr lang="en-US" altLang="en-US" sz="2400" i="1" dirty="0" err="1"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en-US" sz="2400" i="1" baseline="-250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1/4</a:t>
            </a:r>
            <a:r>
              <a:rPr lang="en-US" altLang="en-US" sz="2400" i="1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altLang="en-US" sz="2400" i="1" baseline="-25000" dirty="0">
                <a:latin typeface="Symbol" pitchFamily="18" charset="2"/>
                <a:cs typeface="Times New Roman" pitchFamily="18" charset="0"/>
              </a:rPr>
              <a:t>B</a:t>
            </a:r>
            <a:r>
              <a:rPr lang="en-US" altLang="en-US" sz="2400" i="1" dirty="0">
                <a:latin typeface="Symbol" pitchFamily="18" charset="2"/>
                <a:cs typeface="Times New Roman" pitchFamily="18" charset="0"/>
              </a:rPr>
              <a:t>B</a:t>
            </a:r>
            <a:endParaRPr lang="en-US" alt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8496300" y="1771651"/>
            <a:ext cx="8370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= 2</a:t>
            </a:r>
          </a:p>
        </p:txBody>
      </p:sp>
      <p:sp>
        <p:nvSpPr>
          <p:cNvPr id="7210" name="Text Box 42"/>
          <p:cNvSpPr txBox="1">
            <a:spLocks noChangeArrowheads="1"/>
          </p:cNvSpPr>
          <p:nvPr/>
        </p:nvSpPr>
        <p:spPr bwMode="auto">
          <a:xfrm>
            <a:off x="8512175" y="3355976"/>
            <a:ext cx="8370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= 1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auto">
          <a:xfrm>
            <a:off x="8656638" y="2386013"/>
            <a:ext cx="20521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= I + 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= 3/2, S = 1/2</a:t>
            </a:r>
          </a:p>
        </p:txBody>
      </p:sp>
    </p:spTree>
    <p:extLst>
      <p:ext uri="{BB962C8B-B14F-4D97-AF65-F5344CB8AC3E}">
        <p14:creationId xmlns:p14="http://schemas.microsoft.com/office/powerpoint/2010/main" val="17611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Bloch Equations for an OPM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498764" y="1159164"/>
                <a:ext cx="8229600" cy="4960938"/>
              </a:xfrm>
              <a:solidFill>
                <a:schemeClr val="bg1"/>
              </a:solidFill>
            </p:spPr>
            <p:txBody>
              <a:bodyPr>
                <a:normAutofit fontScale="77500" lnSpcReduction="20000"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𝐏</m:t>
                        </m:r>
                      </m:num>
                      <m:den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sz="3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600" b="1">
                        <a:solidFill>
                          <a:schemeClr val="tx1"/>
                        </a:solidFill>
                        <a:latin typeface="Cambria Math"/>
                      </a:rPr>
                      <m:t>𝐏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3600" b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𝐏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3600" b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𝐁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𝑂𝑃</m:t>
                        </m:r>
                      </m:sub>
                    </m:sSub>
                    <m:d>
                      <m:d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𝐬</m:t>
                        </m:r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𝐏</m:t>
                        </m:r>
                      </m:e>
                    </m:d>
                    <m:r>
                      <a:rPr lang="en-US" sz="36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−</m:t>
                    </m:r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𝐏</m:t>
                        </m:r>
                      </m:num>
                      <m:den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36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−</m:t>
                    </m:r>
                    <m:sSub>
                      <m:sSub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𝑃𝑅</m:t>
                        </m:r>
                      </m:sub>
                    </m:sSub>
                    <m:r>
                      <a:rPr lang="en-US" sz="3600" b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𝐏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</a:endParaRPr>
              </a:p>
              <a:p>
                <a:endParaRPr lang="en-US" sz="2800" b="1" dirty="0">
                  <a:solidFill>
                    <a:schemeClr val="tx1"/>
                  </a:solidFill>
                </a:endParaRPr>
              </a:p>
              <a:p>
                <a:pPr marL="1009650" lvl="1" indent="-609600">
                  <a:lnSpc>
                    <a:spcPct val="110000"/>
                  </a:lnSpc>
                  <a:spcBef>
                    <a:spcPts val="1200"/>
                  </a:spcBef>
                  <a:buFontTx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Atoms diffuse through inert buffer gas (limits atom-wall depolarization)</a:t>
                </a:r>
              </a:p>
              <a:p>
                <a:pPr marL="1009650" lvl="1" indent="-609600">
                  <a:lnSpc>
                    <a:spcPct val="110000"/>
                  </a:lnSpc>
                  <a:spcBef>
                    <a:spcPts val="1200"/>
                  </a:spcBef>
                  <a:buFontTx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Atoms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precess</a:t>
                </a:r>
                <a:r>
                  <a:rPr lang="en-US" sz="2400" dirty="0">
                    <a:solidFill>
                      <a:schemeClr val="tx1"/>
                    </a:solidFill>
                  </a:rPr>
                  <a:t> under influence of magnetic field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at rate given by the gyro magnetic ratio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𝐹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ℏ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1009650" lvl="1" indent="-609600">
                  <a:lnSpc>
                    <a:spcPct val="110000"/>
                  </a:lnSpc>
                  <a:spcBef>
                    <a:spcPts val="1200"/>
                  </a:spcBef>
                  <a:buFontTx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Electrons are oriented along circularly polarized pump beam (photon spin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s</a:t>
                </a:r>
                <a:r>
                  <a:rPr lang="en-US" sz="2400" dirty="0">
                    <a:solidFill>
                      <a:schemeClr val="tx1"/>
                    </a:solidFill>
                  </a:rPr>
                  <a:t>) via optical pumping at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𝑂𝑃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1009650" lvl="1" indent="-609600">
                  <a:lnSpc>
                    <a:spcPct val="110000"/>
                  </a:lnSpc>
                  <a:spcBef>
                    <a:spcPts val="1200"/>
                  </a:spcBef>
                  <a:buFontTx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Optical pumping causes depolarization of the collective magnetic moment</a:t>
                </a:r>
              </a:p>
              <a:p>
                <a:pPr marL="1009650" lvl="1" indent="-609600">
                  <a:lnSpc>
                    <a:spcPct val="110000"/>
                  </a:lnSpc>
                  <a:spcBef>
                    <a:spcPts val="1200"/>
                  </a:spcBef>
                  <a:buFontTx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Collisions cause atomic depolarization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 and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decoherence</a:t>
                </a:r>
                <a:r>
                  <a:rPr lang="en-US" sz="2400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1009650" lvl="1" indent="-609600">
                  <a:lnSpc>
                    <a:spcPct val="110000"/>
                  </a:lnSpc>
                  <a:spcBef>
                    <a:spcPts val="1200"/>
                  </a:spcBef>
                  <a:buFontTx/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Probing the atoms causes depolarization of the collective magnetic moment at a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𝑃𝑅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498764" y="1159164"/>
                <a:ext cx="8229600" cy="4960938"/>
              </a:xfrm>
              <a:blipFill>
                <a:blip r:embed="rId2"/>
                <a:stretch>
                  <a:fillRect r="-2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F4FDDBD-255D-6CFC-E18C-964AFB8E403A}"/>
              </a:ext>
            </a:extLst>
          </p:cNvPr>
          <p:cNvSpPr txBox="1"/>
          <p:nvPr/>
        </p:nvSpPr>
        <p:spPr>
          <a:xfrm>
            <a:off x="9159736" y="4318552"/>
            <a:ext cx="286743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By Lucas Vieira - Own work, Public Domain, </a:t>
            </a:r>
            <a:r>
              <a:rPr lang="en-US" sz="1200" dirty="0">
                <a:hlinkClick r:id="rId3"/>
              </a:rPr>
              <a:t>https://commons.wikimedia.org/w/index.php?curid=1528090</a:t>
            </a:r>
            <a:r>
              <a:rPr lang="en-US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169206-2A8B-D2B2-EABE-FB185EAFC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676" y="146105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8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4"/>
          <p:cNvSpPr>
            <a:spLocks noChangeArrowheads="1"/>
          </p:cNvSpPr>
          <p:nvPr/>
        </p:nvSpPr>
        <p:spPr bwMode="auto">
          <a:xfrm>
            <a:off x="2390515" y="1747892"/>
            <a:ext cx="1500188" cy="11636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30" name="Line 5"/>
          <p:cNvSpPr>
            <a:spLocks noChangeShapeType="1"/>
          </p:cNvSpPr>
          <p:nvPr/>
        </p:nvSpPr>
        <p:spPr bwMode="auto">
          <a:xfrm>
            <a:off x="2622290" y="2236842"/>
            <a:ext cx="204788" cy="0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31" name="Line 6"/>
          <p:cNvSpPr>
            <a:spLocks noChangeShapeType="1"/>
          </p:cNvSpPr>
          <p:nvPr/>
        </p:nvSpPr>
        <p:spPr bwMode="auto">
          <a:xfrm>
            <a:off x="2936616" y="2008242"/>
            <a:ext cx="123825" cy="109538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32" name="Line 7"/>
          <p:cNvSpPr>
            <a:spLocks noChangeShapeType="1"/>
          </p:cNvSpPr>
          <p:nvPr/>
        </p:nvSpPr>
        <p:spPr bwMode="auto">
          <a:xfrm flipH="1">
            <a:off x="3155690" y="2184455"/>
            <a:ext cx="204788" cy="0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33" name="Line 8"/>
          <p:cNvSpPr>
            <a:spLocks noChangeShapeType="1"/>
          </p:cNvSpPr>
          <p:nvPr/>
        </p:nvSpPr>
        <p:spPr bwMode="auto">
          <a:xfrm flipH="1" flipV="1">
            <a:off x="2965190" y="2546406"/>
            <a:ext cx="114300" cy="147637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34" name="Line 9"/>
          <p:cNvSpPr>
            <a:spLocks noChangeShapeType="1"/>
          </p:cNvSpPr>
          <p:nvPr/>
        </p:nvSpPr>
        <p:spPr bwMode="auto">
          <a:xfrm flipH="1">
            <a:off x="3498590" y="1803455"/>
            <a:ext cx="95250" cy="157162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35" name="Line 10"/>
          <p:cNvSpPr>
            <a:spLocks noChangeShapeType="1"/>
          </p:cNvSpPr>
          <p:nvPr/>
        </p:nvSpPr>
        <p:spPr bwMode="auto">
          <a:xfrm>
            <a:off x="3460490" y="2608318"/>
            <a:ext cx="152400" cy="161925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36" name="Line 11"/>
          <p:cNvSpPr>
            <a:spLocks noChangeShapeType="1"/>
          </p:cNvSpPr>
          <p:nvPr/>
        </p:nvSpPr>
        <p:spPr bwMode="auto">
          <a:xfrm flipH="1">
            <a:off x="2646104" y="2413055"/>
            <a:ext cx="109537" cy="114300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37" name="Line 12"/>
          <p:cNvSpPr>
            <a:spLocks noChangeShapeType="1"/>
          </p:cNvSpPr>
          <p:nvPr/>
        </p:nvSpPr>
        <p:spPr bwMode="auto">
          <a:xfrm>
            <a:off x="3312854" y="2775005"/>
            <a:ext cx="204787" cy="0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38" name="Line 13"/>
          <p:cNvSpPr>
            <a:spLocks noChangeShapeType="1"/>
          </p:cNvSpPr>
          <p:nvPr/>
        </p:nvSpPr>
        <p:spPr bwMode="auto">
          <a:xfrm>
            <a:off x="3146166" y="1827267"/>
            <a:ext cx="123825" cy="109538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39" name="Line 14"/>
          <p:cNvSpPr>
            <a:spLocks noChangeShapeType="1"/>
          </p:cNvSpPr>
          <p:nvPr/>
        </p:nvSpPr>
        <p:spPr bwMode="auto">
          <a:xfrm flipH="1">
            <a:off x="2688965" y="2093967"/>
            <a:ext cx="204788" cy="0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40" name="Line 15"/>
          <p:cNvSpPr>
            <a:spLocks noChangeShapeType="1"/>
          </p:cNvSpPr>
          <p:nvPr/>
        </p:nvSpPr>
        <p:spPr bwMode="auto">
          <a:xfrm flipH="1" flipV="1">
            <a:off x="3222365" y="2413056"/>
            <a:ext cx="114300" cy="147637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41" name="Line 16"/>
          <p:cNvSpPr>
            <a:spLocks noChangeShapeType="1"/>
          </p:cNvSpPr>
          <p:nvPr/>
        </p:nvSpPr>
        <p:spPr bwMode="auto">
          <a:xfrm flipH="1">
            <a:off x="2560378" y="1927280"/>
            <a:ext cx="95250" cy="157162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42" name="Line 17"/>
          <p:cNvSpPr>
            <a:spLocks noChangeShapeType="1"/>
          </p:cNvSpPr>
          <p:nvPr/>
        </p:nvSpPr>
        <p:spPr bwMode="auto">
          <a:xfrm>
            <a:off x="3636703" y="2222556"/>
            <a:ext cx="152400" cy="161925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43" name="Line 18"/>
          <p:cNvSpPr>
            <a:spLocks noChangeShapeType="1"/>
          </p:cNvSpPr>
          <p:nvPr/>
        </p:nvSpPr>
        <p:spPr bwMode="auto">
          <a:xfrm flipH="1">
            <a:off x="3660515" y="2508305"/>
            <a:ext cx="109538" cy="114300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44" name="Line 19"/>
          <p:cNvSpPr>
            <a:spLocks noChangeShapeType="1"/>
          </p:cNvSpPr>
          <p:nvPr/>
        </p:nvSpPr>
        <p:spPr bwMode="auto">
          <a:xfrm>
            <a:off x="2774690" y="2389242"/>
            <a:ext cx="204788" cy="0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45" name="Line 21"/>
          <p:cNvSpPr>
            <a:spLocks noChangeShapeType="1"/>
          </p:cNvSpPr>
          <p:nvPr/>
        </p:nvSpPr>
        <p:spPr bwMode="auto">
          <a:xfrm flipH="1">
            <a:off x="3308090" y="2336855"/>
            <a:ext cx="204788" cy="0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46" name="Line 22"/>
          <p:cNvSpPr>
            <a:spLocks noChangeShapeType="1"/>
          </p:cNvSpPr>
          <p:nvPr/>
        </p:nvSpPr>
        <p:spPr bwMode="auto">
          <a:xfrm flipH="1" flipV="1">
            <a:off x="3117590" y="2698806"/>
            <a:ext cx="114300" cy="147637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47" name="Line 23"/>
          <p:cNvSpPr>
            <a:spLocks noChangeShapeType="1"/>
          </p:cNvSpPr>
          <p:nvPr/>
        </p:nvSpPr>
        <p:spPr bwMode="auto">
          <a:xfrm flipH="1">
            <a:off x="2888990" y="2698805"/>
            <a:ext cx="95250" cy="157162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48" name="Line 24"/>
          <p:cNvSpPr>
            <a:spLocks noChangeShapeType="1"/>
          </p:cNvSpPr>
          <p:nvPr/>
        </p:nvSpPr>
        <p:spPr bwMode="auto">
          <a:xfrm>
            <a:off x="2479415" y="2232081"/>
            <a:ext cx="152400" cy="161925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49" name="Line 25"/>
          <p:cNvSpPr>
            <a:spLocks noChangeShapeType="1"/>
          </p:cNvSpPr>
          <p:nvPr/>
        </p:nvSpPr>
        <p:spPr bwMode="auto">
          <a:xfrm flipH="1">
            <a:off x="2798504" y="2565455"/>
            <a:ext cx="109537" cy="114300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50" name="Line 26"/>
          <p:cNvSpPr>
            <a:spLocks noChangeShapeType="1"/>
          </p:cNvSpPr>
          <p:nvPr/>
        </p:nvSpPr>
        <p:spPr bwMode="auto">
          <a:xfrm>
            <a:off x="3560504" y="2051105"/>
            <a:ext cx="204787" cy="0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51" name="Line 27"/>
          <p:cNvSpPr>
            <a:spLocks noChangeShapeType="1"/>
          </p:cNvSpPr>
          <p:nvPr/>
        </p:nvSpPr>
        <p:spPr bwMode="auto">
          <a:xfrm>
            <a:off x="3298566" y="1979667"/>
            <a:ext cx="123825" cy="109538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52" name="Line 28"/>
          <p:cNvSpPr>
            <a:spLocks noChangeShapeType="1"/>
          </p:cNvSpPr>
          <p:nvPr/>
        </p:nvSpPr>
        <p:spPr bwMode="auto">
          <a:xfrm flipH="1" flipV="1">
            <a:off x="2746115" y="1836792"/>
            <a:ext cx="114300" cy="147638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53" name="Line 29"/>
          <p:cNvSpPr>
            <a:spLocks noChangeShapeType="1"/>
          </p:cNvSpPr>
          <p:nvPr/>
        </p:nvSpPr>
        <p:spPr bwMode="auto">
          <a:xfrm flipH="1">
            <a:off x="2488940" y="2584505"/>
            <a:ext cx="95250" cy="157162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54" name="Line 30"/>
          <p:cNvSpPr>
            <a:spLocks noChangeShapeType="1"/>
          </p:cNvSpPr>
          <p:nvPr/>
        </p:nvSpPr>
        <p:spPr bwMode="auto">
          <a:xfrm flipH="1">
            <a:off x="3050915" y="2374955"/>
            <a:ext cx="109538" cy="114300"/>
          </a:xfrm>
          <a:prstGeom prst="line">
            <a:avLst/>
          </a:prstGeom>
          <a:noFill/>
          <a:ln w="19050">
            <a:solidFill>
              <a:srgbClr val="618FF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155" name="Text Box 31"/>
          <p:cNvSpPr txBox="1">
            <a:spLocks noChangeArrowheads="1"/>
          </p:cNvSpPr>
          <p:nvPr/>
        </p:nvSpPr>
        <p:spPr bwMode="auto">
          <a:xfrm>
            <a:off x="1798379" y="1125592"/>
            <a:ext cx="20697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en-US" sz="2000" kern="0" dirty="0">
                <a:solidFill>
                  <a:srgbClr val="000000"/>
                </a:solidFill>
              </a:rPr>
              <a:t>Alkali Vapor Cell</a:t>
            </a:r>
          </a:p>
        </p:txBody>
      </p:sp>
      <p:sp>
        <p:nvSpPr>
          <p:cNvPr id="156" name="Text Box 32"/>
          <p:cNvSpPr txBox="1">
            <a:spLocks noChangeArrowheads="1"/>
          </p:cNvSpPr>
          <p:nvPr/>
        </p:nvSpPr>
        <p:spPr bwMode="auto">
          <a:xfrm>
            <a:off x="2211129" y="2944868"/>
            <a:ext cx="21478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en-US" kern="0">
                <a:solidFill>
                  <a:srgbClr val="000000"/>
                </a:solidFill>
              </a:rPr>
              <a:t>Randomly oriented atomic spins</a:t>
            </a:r>
          </a:p>
        </p:txBody>
      </p:sp>
      <p:sp>
        <p:nvSpPr>
          <p:cNvPr id="157" name="Line 33"/>
          <p:cNvSpPr>
            <a:spLocks noChangeShapeType="1"/>
          </p:cNvSpPr>
          <p:nvPr/>
        </p:nvSpPr>
        <p:spPr bwMode="auto">
          <a:xfrm flipV="1">
            <a:off x="2649278" y="2706742"/>
            <a:ext cx="150812" cy="319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en-US" sz="1400" kern="0">
              <a:solidFill>
                <a:srgbClr val="000000"/>
              </a:solidFill>
            </a:endParaRPr>
          </a:p>
        </p:txBody>
      </p:sp>
      <p:grpSp>
        <p:nvGrpSpPr>
          <p:cNvPr id="158" name="Group 158"/>
          <p:cNvGrpSpPr>
            <a:grpSpLocks/>
          </p:cNvGrpSpPr>
          <p:nvPr/>
        </p:nvGrpSpPr>
        <p:grpSpPr bwMode="auto">
          <a:xfrm>
            <a:off x="6536204" y="1076949"/>
            <a:ext cx="3338512" cy="2465388"/>
            <a:chOff x="2971" y="788"/>
            <a:chExt cx="2103" cy="1553"/>
          </a:xfrm>
        </p:grpSpPr>
        <p:sp>
          <p:nvSpPr>
            <p:cNvPr id="159" name="Rectangle 34"/>
            <p:cNvSpPr>
              <a:spLocks noChangeArrowheads="1"/>
            </p:cNvSpPr>
            <p:nvPr/>
          </p:nvSpPr>
          <p:spPr bwMode="auto">
            <a:xfrm>
              <a:off x="3798" y="1180"/>
              <a:ext cx="945" cy="733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60" name="Text Box 60"/>
            <p:cNvSpPr txBox="1">
              <a:spLocks noChangeArrowheads="1"/>
            </p:cNvSpPr>
            <p:nvPr/>
          </p:nvSpPr>
          <p:spPr bwMode="auto">
            <a:xfrm>
              <a:off x="3668" y="788"/>
              <a:ext cx="127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altLang="en-US" sz="2000" kern="0">
                  <a:solidFill>
                    <a:srgbClr val="000000"/>
                  </a:solidFill>
                </a:rPr>
                <a:t>Optical pumping</a:t>
              </a:r>
            </a:p>
          </p:txBody>
        </p:sp>
        <p:sp>
          <p:nvSpPr>
            <p:cNvPr id="161" name="Text Box 61"/>
            <p:cNvSpPr txBox="1">
              <a:spLocks noChangeArrowheads="1"/>
            </p:cNvSpPr>
            <p:nvPr/>
          </p:nvSpPr>
          <p:spPr bwMode="auto">
            <a:xfrm>
              <a:off x="3721" y="1934"/>
              <a:ext cx="135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altLang="en-US" kern="0">
                  <a:solidFill>
                    <a:srgbClr val="000000"/>
                  </a:solidFill>
                </a:rPr>
                <a:t>Spins align with the pump beam</a:t>
              </a:r>
            </a:p>
          </p:txBody>
        </p:sp>
        <p:sp>
          <p:nvSpPr>
            <p:cNvPr id="162" name="Line 63"/>
            <p:cNvSpPr>
              <a:spLocks noChangeShapeType="1"/>
            </p:cNvSpPr>
            <p:nvPr/>
          </p:nvSpPr>
          <p:spPr bwMode="auto">
            <a:xfrm>
              <a:off x="3883" y="1260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63" name="Line 64"/>
            <p:cNvSpPr>
              <a:spLocks noChangeShapeType="1"/>
            </p:cNvSpPr>
            <p:nvPr/>
          </p:nvSpPr>
          <p:spPr bwMode="auto">
            <a:xfrm>
              <a:off x="4097" y="125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64" name="Line 65"/>
            <p:cNvSpPr>
              <a:spLocks noChangeShapeType="1"/>
            </p:cNvSpPr>
            <p:nvPr/>
          </p:nvSpPr>
          <p:spPr bwMode="auto">
            <a:xfrm>
              <a:off x="4137" y="1407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65" name="Line 66"/>
            <p:cNvSpPr>
              <a:spLocks noChangeShapeType="1"/>
            </p:cNvSpPr>
            <p:nvPr/>
          </p:nvSpPr>
          <p:spPr bwMode="auto">
            <a:xfrm>
              <a:off x="4171" y="1548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66" name="Line 67"/>
            <p:cNvSpPr>
              <a:spLocks noChangeShapeType="1"/>
            </p:cNvSpPr>
            <p:nvPr/>
          </p:nvSpPr>
          <p:spPr bwMode="auto">
            <a:xfrm>
              <a:off x="4536" y="162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67" name="Line 68"/>
            <p:cNvSpPr>
              <a:spLocks noChangeShapeType="1"/>
            </p:cNvSpPr>
            <p:nvPr/>
          </p:nvSpPr>
          <p:spPr bwMode="auto">
            <a:xfrm>
              <a:off x="4352" y="166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68" name="Line 69"/>
            <p:cNvSpPr>
              <a:spLocks noChangeShapeType="1"/>
            </p:cNvSpPr>
            <p:nvPr/>
          </p:nvSpPr>
          <p:spPr bwMode="auto">
            <a:xfrm>
              <a:off x="4459" y="183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69" name="Line 70"/>
            <p:cNvSpPr>
              <a:spLocks noChangeShapeType="1"/>
            </p:cNvSpPr>
            <p:nvPr/>
          </p:nvSpPr>
          <p:spPr bwMode="auto">
            <a:xfrm>
              <a:off x="4568" y="1285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70" name="Line 71"/>
            <p:cNvSpPr>
              <a:spLocks noChangeShapeType="1"/>
            </p:cNvSpPr>
            <p:nvPr/>
          </p:nvSpPr>
          <p:spPr bwMode="auto">
            <a:xfrm>
              <a:off x="4305" y="1744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71" name="Line 72"/>
            <p:cNvSpPr>
              <a:spLocks noChangeShapeType="1"/>
            </p:cNvSpPr>
            <p:nvPr/>
          </p:nvSpPr>
          <p:spPr bwMode="auto">
            <a:xfrm>
              <a:off x="4514" y="1460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72" name="Line 73"/>
            <p:cNvSpPr>
              <a:spLocks noChangeShapeType="1"/>
            </p:cNvSpPr>
            <p:nvPr/>
          </p:nvSpPr>
          <p:spPr bwMode="auto">
            <a:xfrm>
              <a:off x="4336" y="1534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73" name="Line 74"/>
            <p:cNvSpPr>
              <a:spLocks noChangeShapeType="1"/>
            </p:cNvSpPr>
            <p:nvPr/>
          </p:nvSpPr>
          <p:spPr bwMode="auto">
            <a:xfrm>
              <a:off x="4577" y="173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74" name="Line 75"/>
            <p:cNvSpPr>
              <a:spLocks noChangeShapeType="1"/>
            </p:cNvSpPr>
            <p:nvPr/>
          </p:nvSpPr>
          <p:spPr bwMode="auto">
            <a:xfrm>
              <a:off x="3835" y="1435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75" name="Line 76"/>
            <p:cNvSpPr>
              <a:spLocks noChangeShapeType="1"/>
            </p:cNvSpPr>
            <p:nvPr/>
          </p:nvSpPr>
          <p:spPr bwMode="auto">
            <a:xfrm>
              <a:off x="3961" y="1531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76" name="Line 77"/>
            <p:cNvSpPr>
              <a:spLocks noChangeShapeType="1"/>
            </p:cNvSpPr>
            <p:nvPr/>
          </p:nvSpPr>
          <p:spPr bwMode="auto">
            <a:xfrm>
              <a:off x="4094" y="1683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77" name="Line 78"/>
            <p:cNvSpPr>
              <a:spLocks noChangeShapeType="1"/>
            </p:cNvSpPr>
            <p:nvPr/>
          </p:nvSpPr>
          <p:spPr bwMode="auto">
            <a:xfrm>
              <a:off x="3888" y="176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78" name="Line 79"/>
            <p:cNvSpPr>
              <a:spLocks noChangeShapeType="1"/>
            </p:cNvSpPr>
            <p:nvPr/>
          </p:nvSpPr>
          <p:spPr bwMode="auto">
            <a:xfrm>
              <a:off x="4124" y="1819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79" name="Line 80"/>
            <p:cNvSpPr>
              <a:spLocks noChangeShapeType="1"/>
            </p:cNvSpPr>
            <p:nvPr/>
          </p:nvSpPr>
          <p:spPr bwMode="auto">
            <a:xfrm>
              <a:off x="3979" y="135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80" name="Line 81"/>
            <p:cNvSpPr>
              <a:spLocks noChangeShapeType="1"/>
            </p:cNvSpPr>
            <p:nvPr/>
          </p:nvSpPr>
          <p:spPr bwMode="auto">
            <a:xfrm>
              <a:off x="4343" y="1328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81" name="Line 82"/>
            <p:cNvSpPr>
              <a:spLocks noChangeShapeType="1"/>
            </p:cNvSpPr>
            <p:nvPr/>
          </p:nvSpPr>
          <p:spPr bwMode="auto">
            <a:xfrm>
              <a:off x="3914" y="162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82" name="AutoShape 83"/>
            <p:cNvSpPr>
              <a:spLocks noChangeArrowheads="1"/>
            </p:cNvSpPr>
            <p:nvPr/>
          </p:nvSpPr>
          <p:spPr bwMode="auto">
            <a:xfrm>
              <a:off x="3227" y="1269"/>
              <a:ext cx="509" cy="57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C012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83" name="AutoShape 84"/>
            <p:cNvSpPr>
              <a:spLocks noChangeArrowheads="1"/>
            </p:cNvSpPr>
            <p:nvPr/>
          </p:nvSpPr>
          <p:spPr bwMode="auto">
            <a:xfrm>
              <a:off x="3094" y="1323"/>
              <a:ext cx="403" cy="252"/>
            </a:xfrm>
            <a:prstGeom prst="curvedDownArrow">
              <a:avLst>
                <a:gd name="adj1" fmla="val 31984"/>
                <a:gd name="adj2" fmla="val 63968"/>
                <a:gd name="adj3" fmla="val 33333"/>
              </a:avLst>
            </a:prstGeom>
            <a:solidFill>
              <a:srgbClr val="618FF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84" name="Text Box 85"/>
            <p:cNvSpPr txBox="1">
              <a:spLocks noChangeArrowheads="1"/>
            </p:cNvSpPr>
            <p:nvPr/>
          </p:nvSpPr>
          <p:spPr bwMode="auto">
            <a:xfrm>
              <a:off x="3225" y="1780"/>
              <a:ext cx="6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altLang="en-US" sz="1400" kern="0">
                  <a:solidFill>
                    <a:srgbClr val="000000"/>
                  </a:solidFill>
                </a:rPr>
                <a:t>Pump beam</a:t>
              </a:r>
            </a:p>
          </p:txBody>
        </p:sp>
        <p:sp>
          <p:nvSpPr>
            <p:cNvPr id="185" name="Text Box 86"/>
            <p:cNvSpPr txBox="1">
              <a:spLocks noChangeArrowheads="1"/>
            </p:cNvSpPr>
            <p:nvPr/>
          </p:nvSpPr>
          <p:spPr bwMode="auto">
            <a:xfrm>
              <a:off x="2971" y="988"/>
              <a:ext cx="82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altLang="en-US" sz="1400" kern="0">
                  <a:solidFill>
                    <a:srgbClr val="000000"/>
                  </a:solidFill>
                </a:rPr>
                <a:t>Circular</a:t>
              </a:r>
            </a:p>
            <a:p>
              <a:pPr defTabSz="914400">
                <a:defRPr/>
              </a:pPr>
              <a:r>
                <a:rPr lang="en-US" altLang="en-US" sz="1400" kern="0">
                  <a:solidFill>
                    <a:srgbClr val="000000"/>
                  </a:solidFill>
                </a:rPr>
                <a:t>polarization</a:t>
              </a:r>
            </a:p>
          </p:txBody>
        </p:sp>
      </p:grpSp>
      <p:grpSp>
        <p:nvGrpSpPr>
          <p:cNvPr id="186" name="Group 159"/>
          <p:cNvGrpSpPr>
            <a:grpSpLocks/>
          </p:cNvGrpSpPr>
          <p:nvPr/>
        </p:nvGrpSpPr>
        <p:grpSpPr bwMode="auto">
          <a:xfrm>
            <a:off x="1801553" y="3668514"/>
            <a:ext cx="3249612" cy="2649537"/>
            <a:chOff x="663" y="2427"/>
            <a:chExt cx="2047" cy="1669"/>
          </a:xfrm>
        </p:grpSpPr>
        <p:sp>
          <p:nvSpPr>
            <p:cNvPr id="187" name="Rectangle 88"/>
            <p:cNvSpPr>
              <a:spLocks noChangeArrowheads="1"/>
            </p:cNvSpPr>
            <p:nvPr/>
          </p:nvSpPr>
          <p:spPr bwMode="auto">
            <a:xfrm>
              <a:off x="1433" y="2853"/>
              <a:ext cx="945" cy="733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88" name="Text Box 89"/>
            <p:cNvSpPr txBox="1">
              <a:spLocks noChangeArrowheads="1"/>
            </p:cNvSpPr>
            <p:nvPr/>
          </p:nvSpPr>
          <p:spPr bwMode="auto">
            <a:xfrm>
              <a:off x="663" y="2427"/>
              <a:ext cx="204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altLang="en-US" sz="2000" kern="0" dirty="0">
                  <a:solidFill>
                    <a:srgbClr val="000000"/>
                  </a:solidFill>
                </a:rPr>
                <a:t>Apply Small Magnetic Field</a:t>
              </a:r>
            </a:p>
          </p:txBody>
        </p:sp>
        <p:sp>
          <p:nvSpPr>
            <p:cNvPr id="189" name="Text Box 90"/>
            <p:cNvSpPr txBox="1">
              <a:spLocks noChangeArrowheads="1"/>
            </p:cNvSpPr>
            <p:nvPr/>
          </p:nvSpPr>
          <p:spPr bwMode="auto">
            <a:xfrm>
              <a:off x="1356" y="3607"/>
              <a:ext cx="135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altLang="en-US" kern="0">
                  <a:solidFill>
                    <a:srgbClr val="000000"/>
                  </a:solidFill>
                </a:rPr>
                <a:t>Spins precess due to magnetic field</a:t>
              </a:r>
            </a:p>
          </p:txBody>
        </p:sp>
        <p:sp>
          <p:nvSpPr>
            <p:cNvPr id="190" name="Line 91"/>
            <p:cNvSpPr>
              <a:spLocks noChangeShapeType="1"/>
            </p:cNvSpPr>
            <p:nvPr/>
          </p:nvSpPr>
          <p:spPr bwMode="auto">
            <a:xfrm rot="-689907">
              <a:off x="1479" y="2949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91" name="Line 92"/>
            <p:cNvSpPr>
              <a:spLocks noChangeShapeType="1"/>
            </p:cNvSpPr>
            <p:nvPr/>
          </p:nvSpPr>
          <p:spPr bwMode="auto">
            <a:xfrm rot="-689907">
              <a:off x="1676" y="295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92" name="Line 93"/>
            <p:cNvSpPr>
              <a:spLocks noChangeShapeType="1"/>
            </p:cNvSpPr>
            <p:nvPr/>
          </p:nvSpPr>
          <p:spPr bwMode="auto">
            <a:xfrm rot="-689907">
              <a:off x="1745" y="309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93" name="Line 94"/>
            <p:cNvSpPr>
              <a:spLocks noChangeShapeType="1"/>
            </p:cNvSpPr>
            <p:nvPr/>
          </p:nvSpPr>
          <p:spPr bwMode="auto">
            <a:xfrm rot="-689907">
              <a:off x="1807" y="3227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94" name="Line 95"/>
            <p:cNvSpPr>
              <a:spLocks noChangeShapeType="1"/>
            </p:cNvSpPr>
            <p:nvPr/>
          </p:nvSpPr>
          <p:spPr bwMode="auto">
            <a:xfrm rot="-689907">
              <a:off x="2179" y="3227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95" name="Line 96"/>
            <p:cNvSpPr>
              <a:spLocks noChangeShapeType="1"/>
            </p:cNvSpPr>
            <p:nvPr/>
          </p:nvSpPr>
          <p:spPr bwMode="auto">
            <a:xfrm rot="-689907">
              <a:off x="2007" y="3303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96" name="Line 97"/>
            <p:cNvSpPr>
              <a:spLocks noChangeShapeType="1"/>
            </p:cNvSpPr>
            <p:nvPr/>
          </p:nvSpPr>
          <p:spPr bwMode="auto">
            <a:xfrm rot="-689907">
              <a:off x="2116" y="351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97" name="Line 98"/>
            <p:cNvSpPr>
              <a:spLocks noChangeShapeType="1"/>
            </p:cNvSpPr>
            <p:nvPr/>
          </p:nvSpPr>
          <p:spPr bwMode="auto">
            <a:xfrm rot="-689907">
              <a:off x="2161" y="2933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98" name="Line 99"/>
            <p:cNvSpPr>
              <a:spLocks noChangeShapeType="1"/>
            </p:cNvSpPr>
            <p:nvPr/>
          </p:nvSpPr>
          <p:spPr bwMode="auto">
            <a:xfrm rot="-689907">
              <a:off x="1977" y="3393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99" name="Line 100"/>
            <p:cNvSpPr>
              <a:spLocks noChangeShapeType="1"/>
            </p:cNvSpPr>
            <p:nvPr/>
          </p:nvSpPr>
          <p:spPr bwMode="auto">
            <a:xfrm rot="-689907">
              <a:off x="2125" y="3073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00" name="Line 101"/>
            <p:cNvSpPr>
              <a:spLocks noChangeShapeType="1"/>
            </p:cNvSpPr>
            <p:nvPr/>
          </p:nvSpPr>
          <p:spPr bwMode="auto">
            <a:xfrm rot="-689907">
              <a:off x="1965" y="3181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01" name="Line 102"/>
            <p:cNvSpPr>
              <a:spLocks noChangeShapeType="1"/>
            </p:cNvSpPr>
            <p:nvPr/>
          </p:nvSpPr>
          <p:spPr bwMode="auto">
            <a:xfrm rot="-689907">
              <a:off x="2212" y="3391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02" name="Line 103"/>
            <p:cNvSpPr>
              <a:spLocks noChangeShapeType="1"/>
            </p:cNvSpPr>
            <p:nvPr/>
          </p:nvSpPr>
          <p:spPr bwMode="auto">
            <a:xfrm rot="-689907">
              <a:off x="1455" y="3184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03" name="Line 104"/>
            <p:cNvSpPr>
              <a:spLocks noChangeShapeType="1"/>
            </p:cNvSpPr>
            <p:nvPr/>
          </p:nvSpPr>
          <p:spPr bwMode="auto">
            <a:xfrm rot="-689907">
              <a:off x="1597" y="3253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04" name="Line 105"/>
            <p:cNvSpPr>
              <a:spLocks noChangeShapeType="1"/>
            </p:cNvSpPr>
            <p:nvPr/>
          </p:nvSpPr>
          <p:spPr bwMode="auto">
            <a:xfrm rot="-689907">
              <a:off x="1758" y="3375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05" name="Line 106"/>
            <p:cNvSpPr>
              <a:spLocks noChangeShapeType="1"/>
            </p:cNvSpPr>
            <p:nvPr/>
          </p:nvSpPr>
          <p:spPr bwMode="auto">
            <a:xfrm rot="-689907">
              <a:off x="1530" y="350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06" name="Line 107"/>
            <p:cNvSpPr>
              <a:spLocks noChangeShapeType="1"/>
            </p:cNvSpPr>
            <p:nvPr/>
          </p:nvSpPr>
          <p:spPr bwMode="auto">
            <a:xfrm rot="-689907">
              <a:off x="1815" y="350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07" name="Line 108"/>
            <p:cNvSpPr>
              <a:spLocks noChangeShapeType="1"/>
            </p:cNvSpPr>
            <p:nvPr/>
          </p:nvSpPr>
          <p:spPr bwMode="auto">
            <a:xfrm rot="-689907">
              <a:off x="1580" y="3078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08" name="Line 109"/>
            <p:cNvSpPr>
              <a:spLocks noChangeShapeType="1"/>
            </p:cNvSpPr>
            <p:nvPr/>
          </p:nvSpPr>
          <p:spPr bwMode="auto">
            <a:xfrm rot="-689907">
              <a:off x="1931" y="2978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09" name="Line 110"/>
            <p:cNvSpPr>
              <a:spLocks noChangeShapeType="1"/>
            </p:cNvSpPr>
            <p:nvPr/>
          </p:nvSpPr>
          <p:spPr bwMode="auto">
            <a:xfrm rot="-689907">
              <a:off x="1528" y="3367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10" name="AutoShape 111"/>
            <p:cNvSpPr>
              <a:spLocks noChangeArrowheads="1"/>
            </p:cNvSpPr>
            <p:nvPr/>
          </p:nvSpPr>
          <p:spPr bwMode="auto">
            <a:xfrm>
              <a:off x="862" y="2942"/>
              <a:ext cx="509" cy="57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C012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11" name="AutoShape 112"/>
            <p:cNvSpPr>
              <a:spLocks noChangeArrowheads="1"/>
            </p:cNvSpPr>
            <p:nvPr/>
          </p:nvSpPr>
          <p:spPr bwMode="auto">
            <a:xfrm>
              <a:off x="729" y="2996"/>
              <a:ext cx="403" cy="252"/>
            </a:xfrm>
            <a:prstGeom prst="curvedDownArrow">
              <a:avLst>
                <a:gd name="adj1" fmla="val 31984"/>
                <a:gd name="adj2" fmla="val 63968"/>
                <a:gd name="adj3" fmla="val 33333"/>
              </a:avLst>
            </a:prstGeom>
            <a:solidFill>
              <a:srgbClr val="618FF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12" name="Text Box 116"/>
            <p:cNvSpPr txBox="1">
              <a:spLocks noChangeArrowheads="1"/>
            </p:cNvSpPr>
            <p:nvPr/>
          </p:nvSpPr>
          <p:spPr bwMode="auto">
            <a:xfrm>
              <a:off x="719" y="356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altLang="en-US" b="1" kern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213" name="Oval 117"/>
            <p:cNvSpPr>
              <a:spLocks noChangeArrowheads="1"/>
            </p:cNvSpPr>
            <p:nvPr/>
          </p:nvSpPr>
          <p:spPr bwMode="auto">
            <a:xfrm>
              <a:off x="923" y="3585"/>
              <a:ext cx="196" cy="196"/>
            </a:xfrm>
            <a:prstGeom prst="ellipse">
              <a:avLst/>
            </a:prstGeom>
            <a:solidFill>
              <a:srgbClr val="00AE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14" name="Oval 118"/>
            <p:cNvSpPr>
              <a:spLocks noChangeArrowheads="1"/>
            </p:cNvSpPr>
            <p:nvPr/>
          </p:nvSpPr>
          <p:spPr bwMode="auto">
            <a:xfrm>
              <a:off x="993" y="3655"/>
              <a:ext cx="56" cy="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15" name="Text Box 120"/>
            <p:cNvSpPr txBox="1">
              <a:spLocks noChangeArrowheads="1"/>
            </p:cNvSpPr>
            <p:nvPr/>
          </p:nvSpPr>
          <p:spPr bwMode="auto">
            <a:xfrm>
              <a:off x="682" y="3766"/>
              <a:ext cx="6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altLang="en-US" sz="1400" kern="0">
                  <a:solidFill>
                    <a:srgbClr val="000000"/>
                  </a:solidFill>
                </a:rPr>
                <a:t>Out of </a:t>
              </a:r>
            </a:p>
            <a:p>
              <a:pPr defTabSz="914400">
                <a:defRPr/>
              </a:pPr>
              <a:r>
                <a:rPr lang="en-US" altLang="en-US" sz="1400" kern="0">
                  <a:solidFill>
                    <a:srgbClr val="000000"/>
                  </a:solidFill>
                </a:rPr>
                <a:t>plane</a:t>
              </a:r>
            </a:p>
          </p:txBody>
        </p:sp>
      </p:grpSp>
      <p:grpSp>
        <p:nvGrpSpPr>
          <p:cNvPr id="216" name="Group 160"/>
          <p:cNvGrpSpPr>
            <a:grpSpLocks/>
          </p:cNvGrpSpPr>
          <p:nvPr/>
        </p:nvGrpSpPr>
        <p:grpSpPr bwMode="auto">
          <a:xfrm>
            <a:off x="6433017" y="3624632"/>
            <a:ext cx="4410075" cy="3138488"/>
            <a:chOff x="2906" y="2430"/>
            <a:chExt cx="2778" cy="1977"/>
          </a:xfrm>
        </p:grpSpPr>
        <p:sp>
          <p:nvSpPr>
            <p:cNvPr id="217" name="AutoShape 150"/>
            <p:cNvSpPr>
              <a:spLocks noChangeArrowheads="1"/>
            </p:cNvSpPr>
            <p:nvPr/>
          </p:nvSpPr>
          <p:spPr bwMode="auto">
            <a:xfrm>
              <a:off x="4187" y="2770"/>
              <a:ext cx="246" cy="1113"/>
            </a:xfrm>
            <a:prstGeom prst="upArrow">
              <a:avLst>
                <a:gd name="adj1" fmla="val 50000"/>
                <a:gd name="adj2" fmla="val 113110"/>
              </a:avLst>
            </a:prstGeom>
            <a:solidFill>
              <a:srgbClr val="FC012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18" name="Rectangle 121"/>
            <p:cNvSpPr>
              <a:spLocks noChangeArrowheads="1"/>
            </p:cNvSpPr>
            <p:nvPr/>
          </p:nvSpPr>
          <p:spPr bwMode="auto">
            <a:xfrm>
              <a:off x="3841" y="2922"/>
              <a:ext cx="945" cy="733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19" name="Text Box 122"/>
            <p:cNvSpPr txBox="1">
              <a:spLocks noChangeArrowheads="1"/>
            </p:cNvSpPr>
            <p:nvPr/>
          </p:nvSpPr>
          <p:spPr bwMode="auto">
            <a:xfrm>
              <a:off x="3071" y="2430"/>
              <a:ext cx="18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altLang="en-US" sz="2000" kern="0" dirty="0">
                  <a:solidFill>
                    <a:srgbClr val="000000"/>
                  </a:solidFill>
                </a:rPr>
                <a:t>Detect with probe beam</a:t>
              </a:r>
            </a:p>
          </p:txBody>
        </p:sp>
        <p:sp>
          <p:nvSpPr>
            <p:cNvPr id="220" name="Text Box 123"/>
            <p:cNvSpPr txBox="1">
              <a:spLocks noChangeArrowheads="1"/>
            </p:cNvSpPr>
            <p:nvPr/>
          </p:nvSpPr>
          <p:spPr bwMode="auto">
            <a:xfrm>
              <a:off x="2906" y="3651"/>
              <a:ext cx="1391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altLang="en-US" kern="0">
                  <a:solidFill>
                    <a:srgbClr val="000000"/>
                  </a:solidFill>
                </a:rPr>
                <a:t>Oriented spins rotate the polarization (Faraday rotation)</a:t>
              </a:r>
            </a:p>
          </p:txBody>
        </p:sp>
        <p:sp>
          <p:nvSpPr>
            <p:cNvPr id="221" name="Line 124"/>
            <p:cNvSpPr>
              <a:spLocks noChangeShapeType="1"/>
            </p:cNvSpPr>
            <p:nvPr/>
          </p:nvSpPr>
          <p:spPr bwMode="auto">
            <a:xfrm rot="-689907">
              <a:off x="3887" y="3018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22" name="Line 125"/>
            <p:cNvSpPr>
              <a:spLocks noChangeShapeType="1"/>
            </p:cNvSpPr>
            <p:nvPr/>
          </p:nvSpPr>
          <p:spPr bwMode="auto">
            <a:xfrm rot="-689907">
              <a:off x="4084" y="3025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23" name="Line 126"/>
            <p:cNvSpPr>
              <a:spLocks noChangeShapeType="1"/>
            </p:cNvSpPr>
            <p:nvPr/>
          </p:nvSpPr>
          <p:spPr bwMode="auto">
            <a:xfrm rot="-689907">
              <a:off x="4153" y="3165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24" name="Line 127"/>
            <p:cNvSpPr>
              <a:spLocks noChangeShapeType="1"/>
            </p:cNvSpPr>
            <p:nvPr/>
          </p:nvSpPr>
          <p:spPr bwMode="auto">
            <a:xfrm rot="-689907">
              <a:off x="4215" y="329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25" name="Line 128"/>
            <p:cNvSpPr>
              <a:spLocks noChangeShapeType="1"/>
            </p:cNvSpPr>
            <p:nvPr/>
          </p:nvSpPr>
          <p:spPr bwMode="auto">
            <a:xfrm rot="-689907">
              <a:off x="4587" y="329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26" name="Line 129"/>
            <p:cNvSpPr>
              <a:spLocks noChangeShapeType="1"/>
            </p:cNvSpPr>
            <p:nvPr/>
          </p:nvSpPr>
          <p:spPr bwMode="auto">
            <a:xfrm rot="-689907">
              <a:off x="4415" y="337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27" name="Line 130"/>
            <p:cNvSpPr>
              <a:spLocks noChangeShapeType="1"/>
            </p:cNvSpPr>
            <p:nvPr/>
          </p:nvSpPr>
          <p:spPr bwMode="auto">
            <a:xfrm rot="-689907">
              <a:off x="4524" y="3581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28" name="Line 131"/>
            <p:cNvSpPr>
              <a:spLocks noChangeShapeType="1"/>
            </p:cNvSpPr>
            <p:nvPr/>
          </p:nvSpPr>
          <p:spPr bwMode="auto">
            <a:xfrm rot="-689907">
              <a:off x="4569" y="300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29" name="Line 132"/>
            <p:cNvSpPr>
              <a:spLocks noChangeShapeType="1"/>
            </p:cNvSpPr>
            <p:nvPr/>
          </p:nvSpPr>
          <p:spPr bwMode="auto">
            <a:xfrm rot="-689907">
              <a:off x="4385" y="346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30" name="Line 133"/>
            <p:cNvSpPr>
              <a:spLocks noChangeShapeType="1"/>
            </p:cNvSpPr>
            <p:nvPr/>
          </p:nvSpPr>
          <p:spPr bwMode="auto">
            <a:xfrm rot="-689907">
              <a:off x="4533" y="314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31" name="Line 134"/>
            <p:cNvSpPr>
              <a:spLocks noChangeShapeType="1"/>
            </p:cNvSpPr>
            <p:nvPr/>
          </p:nvSpPr>
          <p:spPr bwMode="auto">
            <a:xfrm rot="-689907">
              <a:off x="4373" y="3250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32" name="Line 135"/>
            <p:cNvSpPr>
              <a:spLocks noChangeShapeType="1"/>
            </p:cNvSpPr>
            <p:nvPr/>
          </p:nvSpPr>
          <p:spPr bwMode="auto">
            <a:xfrm rot="-689907">
              <a:off x="4620" y="3460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33" name="Line 136"/>
            <p:cNvSpPr>
              <a:spLocks noChangeShapeType="1"/>
            </p:cNvSpPr>
            <p:nvPr/>
          </p:nvSpPr>
          <p:spPr bwMode="auto">
            <a:xfrm rot="-689907">
              <a:off x="3863" y="3253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34" name="Line 137"/>
            <p:cNvSpPr>
              <a:spLocks noChangeShapeType="1"/>
            </p:cNvSpPr>
            <p:nvPr/>
          </p:nvSpPr>
          <p:spPr bwMode="auto">
            <a:xfrm rot="-689907">
              <a:off x="4005" y="332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35" name="Line 138"/>
            <p:cNvSpPr>
              <a:spLocks noChangeShapeType="1"/>
            </p:cNvSpPr>
            <p:nvPr/>
          </p:nvSpPr>
          <p:spPr bwMode="auto">
            <a:xfrm rot="-689907">
              <a:off x="4166" y="3444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36" name="Line 139"/>
            <p:cNvSpPr>
              <a:spLocks noChangeShapeType="1"/>
            </p:cNvSpPr>
            <p:nvPr/>
          </p:nvSpPr>
          <p:spPr bwMode="auto">
            <a:xfrm rot="-689907">
              <a:off x="3938" y="3575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37" name="Line 140"/>
            <p:cNvSpPr>
              <a:spLocks noChangeShapeType="1"/>
            </p:cNvSpPr>
            <p:nvPr/>
          </p:nvSpPr>
          <p:spPr bwMode="auto">
            <a:xfrm rot="-689907">
              <a:off x="4223" y="3571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38" name="Line 141"/>
            <p:cNvSpPr>
              <a:spLocks noChangeShapeType="1"/>
            </p:cNvSpPr>
            <p:nvPr/>
          </p:nvSpPr>
          <p:spPr bwMode="auto">
            <a:xfrm rot="-689907">
              <a:off x="3988" y="3147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39" name="Line 142"/>
            <p:cNvSpPr>
              <a:spLocks noChangeShapeType="1"/>
            </p:cNvSpPr>
            <p:nvPr/>
          </p:nvSpPr>
          <p:spPr bwMode="auto">
            <a:xfrm rot="-689907">
              <a:off x="4339" y="3047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40" name="Line 143"/>
            <p:cNvSpPr>
              <a:spLocks noChangeShapeType="1"/>
            </p:cNvSpPr>
            <p:nvPr/>
          </p:nvSpPr>
          <p:spPr bwMode="auto">
            <a:xfrm rot="-689907">
              <a:off x="3936" y="343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41" name="AutoShape 144"/>
            <p:cNvSpPr>
              <a:spLocks noChangeArrowheads="1"/>
            </p:cNvSpPr>
            <p:nvPr/>
          </p:nvSpPr>
          <p:spPr bwMode="auto">
            <a:xfrm>
              <a:off x="3270" y="3011"/>
              <a:ext cx="509" cy="57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C012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42" name="AutoShape 145"/>
            <p:cNvSpPr>
              <a:spLocks noChangeArrowheads="1"/>
            </p:cNvSpPr>
            <p:nvPr/>
          </p:nvSpPr>
          <p:spPr bwMode="auto">
            <a:xfrm>
              <a:off x="3137" y="3065"/>
              <a:ext cx="403" cy="252"/>
            </a:xfrm>
            <a:prstGeom prst="curvedDownArrow">
              <a:avLst>
                <a:gd name="adj1" fmla="val 31984"/>
                <a:gd name="adj2" fmla="val 63968"/>
                <a:gd name="adj3" fmla="val 33333"/>
              </a:avLst>
            </a:prstGeom>
            <a:solidFill>
              <a:srgbClr val="618FF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43" name="Text Box 146"/>
            <p:cNvSpPr txBox="1">
              <a:spLocks noChangeArrowheads="1"/>
            </p:cNvSpPr>
            <p:nvPr/>
          </p:nvSpPr>
          <p:spPr bwMode="auto">
            <a:xfrm>
              <a:off x="3210" y="277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altLang="en-US" b="1" kern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244" name="Oval 147"/>
            <p:cNvSpPr>
              <a:spLocks noChangeArrowheads="1"/>
            </p:cNvSpPr>
            <p:nvPr/>
          </p:nvSpPr>
          <p:spPr bwMode="auto">
            <a:xfrm>
              <a:off x="3414" y="2798"/>
              <a:ext cx="196" cy="196"/>
            </a:xfrm>
            <a:prstGeom prst="ellipse">
              <a:avLst/>
            </a:prstGeom>
            <a:solidFill>
              <a:srgbClr val="00AE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45" name="Oval 148"/>
            <p:cNvSpPr>
              <a:spLocks noChangeArrowheads="1"/>
            </p:cNvSpPr>
            <p:nvPr/>
          </p:nvSpPr>
          <p:spPr bwMode="auto">
            <a:xfrm>
              <a:off x="3484" y="2868"/>
              <a:ext cx="56" cy="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46" name="AutoShape 151"/>
            <p:cNvSpPr>
              <a:spLocks noChangeArrowheads="1"/>
            </p:cNvSpPr>
            <p:nvPr/>
          </p:nvSpPr>
          <p:spPr bwMode="auto">
            <a:xfrm>
              <a:off x="4452" y="3735"/>
              <a:ext cx="84" cy="190"/>
            </a:xfrm>
            <a:prstGeom prst="upDownArrow">
              <a:avLst>
                <a:gd name="adj1" fmla="val 50000"/>
                <a:gd name="adj2" fmla="val 4523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47" name="Text Box 152"/>
            <p:cNvSpPr txBox="1">
              <a:spLocks noChangeArrowheads="1"/>
            </p:cNvSpPr>
            <p:nvPr/>
          </p:nvSpPr>
          <p:spPr bwMode="auto">
            <a:xfrm>
              <a:off x="4816" y="3592"/>
              <a:ext cx="83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altLang="en-US" sz="1400" kern="0">
                  <a:solidFill>
                    <a:srgbClr val="000000"/>
                  </a:solidFill>
                </a:rPr>
                <a:t>Input polarization</a:t>
              </a:r>
            </a:p>
          </p:txBody>
        </p:sp>
        <p:sp>
          <p:nvSpPr>
            <p:cNvPr id="248" name="AutoShape 153"/>
            <p:cNvSpPr>
              <a:spLocks noChangeArrowheads="1"/>
            </p:cNvSpPr>
            <p:nvPr/>
          </p:nvSpPr>
          <p:spPr bwMode="auto">
            <a:xfrm rot="1820595">
              <a:off x="4375" y="2653"/>
              <a:ext cx="84" cy="190"/>
            </a:xfrm>
            <a:prstGeom prst="upDownArrow">
              <a:avLst>
                <a:gd name="adj1" fmla="val 50000"/>
                <a:gd name="adj2" fmla="val 4523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49" name="Text Box 154"/>
            <p:cNvSpPr txBox="1">
              <a:spLocks noChangeArrowheads="1"/>
            </p:cNvSpPr>
            <p:nvPr/>
          </p:nvSpPr>
          <p:spPr bwMode="auto">
            <a:xfrm>
              <a:off x="4845" y="2605"/>
              <a:ext cx="83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altLang="en-US" sz="1400" kern="0">
                  <a:solidFill>
                    <a:srgbClr val="000000"/>
                  </a:solidFill>
                </a:rPr>
                <a:t>Output polarization</a:t>
              </a:r>
            </a:p>
          </p:txBody>
        </p:sp>
        <p:sp>
          <p:nvSpPr>
            <p:cNvPr id="250" name="Line 155"/>
            <p:cNvSpPr>
              <a:spLocks noChangeShapeType="1"/>
            </p:cNvSpPr>
            <p:nvPr/>
          </p:nvSpPr>
          <p:spPr bwMode="auto">
            <a:xfrm flipH="1">
              <a:off x="4491" y="2759"/>
              <a:ext cx="36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51" name="Line 156"/>
            <p:cNvSpPr>
              <a:spLocks noChangeShapeType="1"/>
            </p:cNvSpPr>
            <p:nvPr/>
          </p:nvSpPr>
          <p:spPr bwMode="auto">
            <a:xfrm flipH="1">
              <a:off x="4535" y="3759"/>
              <a:ext cx="308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52" name="Text Box 157"/>
            <p:cNvSpPr txBox="1">
              <a:spLocks noChangeArrowheads="1"/>
            </p:cNvSpPr>
            <p:nvPr/>
          </p:nvSpPr>
          <p:spPr bwMode="auto">
            <a:xfrm>
              <a:off x="3848" y="2625"/>
              <a:ext cx="6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>
                <a:defRPr/>
              </a:pPr>
              <a:r>
                <a:rPr lang="en-US" altLang="en-US" sz="1400" kern="0">
                  <a:solidFill>
                    <a:srgbClr val="000000"/>
                  </a:solidFill>
                </a:rPr>
                <a:t>Probe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Zero-Field/SERF Magnetometer (Vector)</a:t>
            </a:r>
          </a:p>
        </p:txBody>
      </p:sp>
    </p:spTree>
    <p:extLst>
      <p:ext uri="{BB962C8B-B14F-4D97-AF65-F5344CB8AC3E}">
        <p14:creationId xmlns:p14="http://schemas.microsoft.com/office/powerpoint/2010/main" val="167818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91F53BF-AD02-1974-34D5-BA46528FD538}"/>
              </a:ext>
            </a:extLst>
          </p:cNvPr>
          <p:cNvGrpSpPr/>
          <p:nvPr/>
        </p:nvGrpSpPr>
        <p:grpSpPr>
          <a:xfrm>
            <a:off x="1188135" y="4044544"/>
            <a:ext cx="2493929" cy="1849451"/>
            <a:chOff x="1795337" y="4004063"/>
            <a:chExt cx="2493929" cy="1849451"/>
          </a:xfrm>
        </p:grpSpPr>
        <p:grpSp>
          <p:nvGrpSpPr>
            <p:cNvPr id="57" name="Group 158"/>
            <p:cNvGrpSpPr>
              <a:grpSpLocks/>
            </p:cNvGrpSpPr>
            <p:nvPr/>
          </p:nvGrpSpPr>
          <p:grpSpPr bwMode="auto">
            <a:xfrm>
              <a:off x="2067993" y="4004063"/>
              <a:ext cx="2221273" cy="1849451"/>
              <a:chOff x="3615" y="748"/>
              <a:chExt cx="1399" cy="1165"/>
            </a:xfrm>
          </p:grpSpPr>
          <p:sp>
            <p:nvSpPr>
              <p:cNvPr id="62" name="Rectangle 34"/>
              <p:cNvSpPr>
                <a:spLocks noChangeArrowheads="1"/>
              </p:cNvSpPr>
              <p:nvPr/>
            </p:nvSpPr>
            <p:spPr bwMode="auto">
              <a:xfrm>
                <a:off x="3798" y="1180"/>
                <a:ext cx="945" cy="733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Text Box 60"/>
              <p:cNvSpPr txBox="1">
                <a:spLocks noChangeArrowheads="1"/>
              </p:cNvSpPr>
              <p:nvPr/>
            </p:nvSpPr>
            <p:spPr bwMode="auto">
              <a:xfrm>
                <a:off x="3676" y="748"/>
                <a:ext cx="133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000" kern="0" dirty="0">
                    <a:solidFill>
                      <a:srgbClr val="000000"/>
                    </a:solidFill>
                  </a:rPr>
                  <a:t>Detect the Pump</a:t>
                </a:r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83" y="1260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4097" y="1256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4137" y="1407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8" name="Line 66"/>
              <p:cNvSpPr>
                <a:spLocks noChangeShapeType="1"/>
              </p:cNvSpPr>
              <p:nvPr/>
            </p:nvSpPr>
            <p:spPr bwMode="auto">
              <a:xfrm>
                <a:off x="4171" y="1548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Line 67"/>
              <p:cNvSpPr>
                <a:spLocks noChangeShapeType="1"/>
              </p:cNvSpPr>
              <p:nvPr/>
            </p:nvSpPr>
            <p:spPr bwMode="auto">
              <a:xfrm>
                <a:off x="4536" y="1622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Line 68"/>
              <p:cNvSpPr>
                <a:spLocks noChangeShapeType="1"/>
              </p:cNvSpPr>
              <p:nvPr/>
            </p:nvSpPr>
            <p:spPr bwMode="auto">
              <a:xfrm>
                <a:off x="4352" y="1662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Line 69"/>
              <p:cNvSpPr>
                <a:spLocks noChangeShapeType="1"/>
              </p:cNvSpPr>
              <p:nvPr/>
            </p:nvSpPr>
            <p:spPr bwMode="auto">
              <a:xfrm>
                <a:off x="4459" y="1836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Line 70"/>
              <p:cNvSpPr>
                <a:spLocks noChangeShapeType="1"/>
              </p:cNvSpPr>
              <p:nvPr/>
            </p:nvSpPr>
            <p:spPr bwMode="auto">
              <a:xfrm>
                <a:off x="4568" y="1285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Line 71"/>
              <p:cNvSpPr>
                <a:spLocks noChangeShapeType="1"/>
              </p:cNvSpPr>
              <p:nvPr/>
            </p:nvSpPr>
            <p:spPr bwMode="auto">
              <a:xfrm>
                <a:off x="4305" y="1744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>
                <a:off x="4514" y="1460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Line 73"/>
              <p:cNvSpPr>
                <a:spLocks noChangeShapeType="1"/>
              </p:cNvSpPr>
              <p:nvPr/>
            </p:nvSpPr>
            <p:spPr bwMode="auto">
              <a:xfrm>
                <a:off x="4336" y="1534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Line 74"/>
              <p:cNvSpPr>
                <a:spLocks noChangeShapeType="1"/>
              </p:cNvSpPr>
              <p:nvPr/>
            </p:nvSpPr>
            <p:spPr bwMode="auto">
              <a:xfrm>
                <a:off x="4577" y="1736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Line 75"/>
              <p:cNvSpPr>
                <a:spLocks noChangeShapeType="1"/>
              </p:cNvSpPr>
              <p:nvPr/>
            </p:nvSpPr>
            <p:spPr bwMode="auto">
              <a:xfrm>
                <a:off x="3835" y="1435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Line 76"/>
              <p:cNvSpPr>
                <a:spLocks noChangeShapeType="1"/>
              </p:cNvSpPr>
              <p:nvPr/>
            </p:nvSpPr>
            <p:spPr bwMode="auto">
              <a:xfrm>
                <a:off x="3961" y="1531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Line 77"/>
              <p:cNvSpPr>
                <a:spLocks noChangeShapeType="1"/>
              </p:cNvSpPr>
              <p:nvPr/>
            </p:nvSpPr>
            <p:spPr bwMode="auto">
              <a:xfrm>
                <a:off x="4094" y="1683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Line 78"/>
              <p:cNvSpPr>
                <a:spLocks noChangeShapeType="1"/>
              </p:cNvSpPr>
              <p:nvPr/>
            </p:nvSpPr>
            <p:spPr bwMode="auto">
              <a:xfrm>
                <a:off x="3888" y="1762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Line 79"/>
              <p:cNvSpPr>
                <a:spLocks noChangeShapeType="1"/>
              </p:cNvSpPr>
              <p:nvPr/>
            </p:nvSpPr>
            <p:spPr bwMode="auto">
              <a:xfrm>
                <a:off x="4124" y="1819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Line 80"/>
              <p:cNvSpPr>
                <a:spLocks noChangeShapeType="1"/>
              </p:cNvSpPr>
              <p:nvPr/>
            </p:nvSpPr>
            <p:spPr bwMode="auto">
              <a:xfrm>
                <a:off x="3979" y="1356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Line 81"/>
              <p:cNvSpPr>
                <a:spLocks noChangeShapeType="1"/>
              </p:cNvSpPr>
              <p:nvPr/>
            </p:nvSpPr>
            <p:spPr bwMode="auto">
              <a:xfrm>
                <a:off x="4343" y="1328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Line 82"/>
              <p:cNvSpPr>
                <a:spLocks noChangeShapeType="1"/>
              </p:cNvSpPr>
              <p:nvPr/>
            </p:nvSpPr>
            <p:spPr bwMode="auto">
              <a:xfrm>
                <a:off x="3914" y="1626"/>
                <a:ext cx="129" cy="0"/>
              </a:xfrm>
              <a:prstGeom prst="line">
                <a:avLst/>
              </a:prstGeom>
              <a:noFill/>
              <a:ln w="19050">
                <a:solidFill>
                  <a:srgbClr val="618FFD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AutoShape 83"/>
              <p:cNvSpPr>
                <a:spLocks noChangeArrowheads="1"/>
              </p:cNvSpPr>
              <p:nvPr/>
            </p:nvSpPr>
            <p:spPr bwMode="auto">
              <a:xfrm>
                <a:off x="3615" y="1269"/>
                <a:ext cx="1399" cy="576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C0128">
                  <a:alpha val="5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4" name="AutoShape 145">
              <a:extLst>
                <a:ext uri="{FF2B5EF4-FFF2-40B4-BE49-F238E27FC236}">
                  <a16:creationId xmlns:a16="http://schemas.microsoft.com/office/drawing/2014/main" id="{9239A31F-7BD2-FA02-BD34-62DEC62A9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337" y="4987845"/>
              <a:ext cx="639763" cy="400050"/>
            </a:xfrm>
            <a:prstGeom prst="curvedDownArrow">
              <a:avLst>
                <a:gd name="adj1" fmla="val 31984"/>
                <a:gd name="adj2" fmla="val 63968"/>
                <a:gd name="adj3" fmla="val 33333"/>
              </a:avLst>
            </a:prstGeom>
            <a:solidFill>
              <a:srgbClr val="618FF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Signals to Detect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060195" y="1102288"/>
            <a:ext cx="5211764" cy="1022350"/>
            <a:chOff x="1245" y="2592"/>
            <a:chExt cx="3283" cy="64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2847"/>
              <a:ext cx="3272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245" y="2592"/>
              <a:ext cx="303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chemeClr val="tx1"/>
                  </a:solidFill>
                </a:rPr>
                <a:t>Spin Polarization Bloch Equation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1064392" y="2292099"/>
            <a:ext cx="4897438" cy="1300164"/>
            <a:chOff x="1231" y="3330"/>
            <a:chExt cx="3085" cy="819"/>
          </a:xfrm>
        </p:grpSpPr>
        <p:grpSp>
          <p:nvGrpSpPr>
            <p:cNvPr id="8" name="Group 17"/>
            <p:cNvGrpSpPr>
              <a:grpSpLocks/>
            </p:cNvGrpSpPr>
            <p:nvPr/>
          </p:nvGrpSpPr>
          <p:grpSpPr bwMode="auto">
            <a:xfrm>
              <a:off x="1236" y="3630"/>
              <a:ext cx="3080" cy="519"/>
              <a:chOff x="690" y="3534"/>
              <a:chExt cx="3080" cy="519"/>
            </a:xfrm>
          </p:grpSpPr>
          <p:graphicFrame>
            <p:nvGraphicFramePr>
              <p:cNvPr id="11" name="Object 7"/>
              <p:cNvGraphicFramePr>
                <a:graphicFrameLocks noChangeAspect="1"/>
              </p:cNvGraphicFramePr>
              <p:nvPr/>
            </p:nvGraphicFramePr>
            <p:xfrm>
              <a:off x="690" y="3534"/>
              <a:ext cx="1320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1396800" imgH="507960" progId="Equation.3">
                      <p:embed/>
                    </p:oleObj>
                  </mc:Choice>
                  <mc:Fallback>
                    <p:oleObj name="Equation" r:id="rId3" imgW="1396800" imgH="507960" progId="Equation.3">
                      <p:embed/>
                      <p:pic>
                        <p:nvPicPr>
                          <p:cNvPr id="11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0" y="3534"/>
                            <a:ext cx="1320" cy="4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7"/>
              <p:cNvGraphicFramePr>
                <a:graphicFrameLocks noChangeAspect="1"/>
              </p:cNvGraphicFramePr>
              <p:nvPr/>
            </p:nvGraphicFramePr>
            <p:xfrm>
              <a:off x="2340" y="3534"/>
              <a:ext cx="1430" cy="5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396800" imgH="507960" progId="Equation.3">
                      <p:embed/>
                    </p:oleObj>
                  </mc:Choice>
                  <mc:Fallback>
                    <p:oleObj name="Equation" r:id="rId5" imgW="1396800" imgH="507960" progId="Equation.3">
                      <p:embed/>
                      <p:pic>
                        <p:nvPicPr>
                          <p:cNvPr id="12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40" y="3534"/>
                            <a:ext cx="1430" cy="51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1231" y="3330"/>
              <a:ext cx="303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solidFill>
                    <a:schemeClr val="tx1"/>
                  </a:solidFill>
                </a:rPr>
                <a:t>Bx</a:t>
              </a:r>
              <a:r>
                <a:rPr lang="en-US" altLang="en-US" sz="2400" dirty="0">
                  <a:solidFill>
                    <a:schemeClr val="tx1"/>
                  </a:solidFill>
                </a:rPr>
                <a:t> = </a:t>
              </a:r>
              <a:r>
                <a:rPr lang="en-US" altLang="en-US" sz="2400" dirty="0" err="1">
                  <a:solidFill>
                    <a:schemeClr val="tx1"/>
                  </a:solidFill>
                </a:rPr>
                <a:t>Bz</a:t>
              </a:r>
              <a:r>
                <a:rPr lang="en-US" altLang="en-US" sz="2400" dirty="0">
                  <a:solidFill>
                    <a:schemeClr val="tx1"/>
                  </a:solidFill>
                </a:rPr>
                <a:t> = 0 Steady State Solution</a:t>
              </a:r>
            </a:p>
          </p:txBody>
        </p:sp>
      </p:grpSp>
      <p:grpSp>
        <p:nvGrpSpPr>
          <p:cNvPr id="15" name="Group 160"/>
          <p:cNvGrpSpPr>
            <a:grpSpLocks/>
          </p:cNvGrpSpPr>
          <p:nvPr/>
        </p:nvGrpSpPr>
        <p:grpSpPr bwMode="auto">
          <a:xfrm>
            <a:off x="7366774" y="1630469"/>
            <a:ext cx="2617788" cy="2012950"/>
            <a:chOff x="3137" y="2625"/>
            <a:chExt cx="1649" cy="1268"/>
          </a:xfrm>
        </p:grpSpPr>
        <p:sp>
          <p:nvSpPr>
            <p:cNvPr id="16" name="AutoShape 150"/>
            <p:cNvSpPr>
              <a:spLocks noChangeArrowheads="1"/>
            </p:cNvSpPr>
            <p:nvPr/>
          </p:nvSpPr>
          <p:spPr bwMode="auto">
            <a:xfrm flipV="1">
              <a:off x="4187" y="2770"/>
              <a:ext cx="246" cy="1113"/>
            </a:xfrm>
            <a:prstGeom prst="upArrow">
              <a:avLst>
                <a:gd name="adj1" fmla="val 50000"/>
                <a:gd name="adj2" fmla="val 113110"/>
              </a:avLst>
            </a:prstGeom>
            <a:solidFill>
              <a:srgbClr val="FC012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17" name="Rectangle 121"/>
            <p:cNvSpPr>
              <a:spLocks noChangeArrowheads="1"/>
            </p:cNvSpPr>
            <p:nvPr/>
          </p:nvSpPr>
          <p:spPr bwMode="auto">
            <a:xfrm>
              <a:off x="3841" y="2922"/>
              <a:ext cx="945" cy="733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0" name="Line 124"/>
            <p:cNvSpPr>
              <a:spLocks noChangeShapeType="1"/>
            </p:cNvSpPr>
            <p:nvPr/>
          </p:nvSpPr>
          <p:spPr bwMode="auto">
            <a:xfrm rot="-689907">
              <a:off x="3887" y="3018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1" name="Line 125"/>
            <p:cNvSpPr>
              <a:spLocks noChangeShapeType="1"/>
            </p:cNvSpPr>
            <p:nvPr/>
          </p:nvSpPr>
          <p:spPr bwMode="auto">
            <a:xfrm rot="-689907">
              <a:off x="4084" y="3025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2" name="Line 126"/>
            <p:cNvSpPr>
              <a:spLocks noChangeShapeType="1"/>
            </p:cNvSpPr>
            <p:nvPr/>
          </p:nvSpPr>
          <p:spPr bwMode="auto">
            <a:xfrm rot="-689907">
              <a:off x="4153" y="3165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3" name="Line 127"/>
            <p:cNvSpPr>
              <a:spLocks noChangeShapeType="1"/>
            </p:cNvSpPr>
            <p:nvPr/>
          </p:nvSpPr>
          <p:spPr bwMode="auto">
            <a:xfrm rot="-689907">
              <a:off x="4215" y="329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4" name="Line 128"/>
            <p:cNvSpPr>
              <a:spLocks noChangeShapeType="1"/>
            </p:cNvSpPr>
            <p:nvPr/>
          </p:nvSpPr>
          <p:spPr bwMode="auto">
            <a:xfrm rot="-689907">
              <a:off x="4587" y="329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5" name="Line 129"/>
            <p:cNvSpPr>
              <a:spLocks noChangeShapeType="1"/>
            </p:cNvSpPr>
            <p:nvPr/>
          </p:nvSpPr>
          <p:spPr bwMode="auto">
            <a:xfrm rot="-689907">
              <a:off x="4415" y="337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6" name="Line 130"/>
            <p:cNvSpPr>
              <a:spLocks noChangeShapeType="1"/>
            </p:cNvSpPr>
            <p:nvPr/>
          </p:nvSpPr>
          <p:spPr bwMode="auto">
            <a:xfrm rot="-689907">
              <a:off x="4524" y="3581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7" name="Line 131"/>
            <p:cNvSpPr>
              <a:spLocks noChangeShapeType="1"/>
            </p:cNvSpPr>
            <p:nvPr/>
          </p:nvSpPr>
          <p:spPr bwMode="auto">
            <a:xfrm rot="-689907">
              <a:off x="4569" y="300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8" name="Line 132"/>
            <p:cNvSpPr>
              <a:spLocks noChangeShapeType="1"/>
            </p:cNvSpPr>
            <p:nvPr/>
          </p:nvSpPr>
          <p:spPr bwMode="auto">
            <a:xfrm rot="-689907">
              <a:off x="4385" y="346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29" name="Line 133"/>
            <p:cNvSpPr>
              <a:spLocks noChangeShapeType="1"/>
            </p:cNvSpPr>
            <p:nvPr/>
          </p:nvSpPr>
          <p:spPr bwMode="auto">
            <a:xfrm rot="-689907">
              <a:off x="4533" y="314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30" name="Line 134"/>
            <p:cNvSpPr>
              <a:spLocks noChangeShapeType="1"/>
            </p:cNvSpPr>
            <p:nvPr/>
          </p:nvSpPr>
          <p:spPr bwMode="auto">
            <a:xfrm rot="-689907">
              <a:off x="4373" y="3250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31" name="Line 135"/>
            <p:cNvSpPr>
              <a:spLocks noChangeShapeType="1"/>
            </p:cNvSpPr>
            <p:nvPr/>
          </p:nvSpPr>
          <p:spPr bwMode="auto">
            <a:xfrm rot="-689907">
              <a:off x="4620" y="3460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32" name="Line 136"/>
            <p:cNvSpPr>
              <a:spLocks noChangeShapeType="1"/>
            </p:cNvSpPr>
            <p:nvPr/>
          </p:nvSpPr>
          <p:spPr bwMode="auto">
            <a:xfrm rot="-689907">
              <a:off x="3863" y="3253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33" name="Line 137"/>
            <p:cNvSpPr>
              <a:spLocks noChangeShapeType="1"/>
            </p:cNvSpPr>
            <p:nvPr/>
          </p:nvSpPr>
          <p:spPr bwMode="auto">
            <a:xfrm rot="-689907">
              <a:off x="4005" y="3322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34" name="Line 138"/>
            <p:cNvSpPr>
              <a:spLocks noChangeShapeType="1"/>
            </p:cNvSpPr>
            <p:nvPr/>
          </p:nvSpPr>
          <p:spPr bwMode="auto">
            <a:xfrm rot="-689907">
              <a:off x="4166" y="3444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35" name="Line 139"/>
            <p:cNvSpPr>
              <a:spLocks noChangeShapeType="1"/>
            </p:cNvSpPr>
            <p:nvPr/>
          </p:nvSpPr>
          <p:spPr bwMode="auto">
            <a:xfrm rot="-689907">
              <a:off x="3938" y="3575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36" name="Line 140"/>
            <p:cNvSpPr>
              <a:spLocks noChangeShapeType="1"/>
            </p:cNvSpPr>
            <p:nvPr/>
          </p:nvSpPr>
          <p:spPr bwMode="auto">
            <a:xfrm rot="-689907">
              <a:off x="4223" y="3571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37" name="Line 141"/>
            <p:cNvSpPr>
              <a:spLocks noChangeShapeType="1"/>
            </p:cNvSpPr>
            <p:nvPr/>
          </p:nvSpPr>
          <p:spPr bwMode="auto">
            <a:xfrm rot="-689907">
              <a:off x="3988" y="3147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38" name="Line 142"/>
            <p:cNvSpPr>
              <a:spLocks noChangeShapeType="1"/>
            </p:cNvSpPr>
            <p:nvPr/>
          </p:nvSpPr>
          <p:spPr bwMode="auto">
            <a:xfrm rot="-689907">
              <a:off x="4339" y="3047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39" name="Line 143"/>
            <p:cNvSpPr>
              <a:spLocks noChangeShapeType="1"/>
            </p:cNvSpPr>
            <p:nvPr/>
          </p:nvSpPr>
          <p:spPr bwMode="auto">
            <a:xfrm rot="-689907">
              <a:off x="3936" y="3436"/>
              <a:ext cx="129" cy="0"/>
            </a:xfrm>
            <a:prstGeom prst="line">
              <a:avLst/>
            </a:prstGeom>
            <a:noFill/>
            <a:ln w="19050">
              <a:solidFill>
                <a:srgbClr val="618FF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40" name="AutoShape 144"/>
            <p:cNvSpPr>
              <a:spLocks noChangeArrowheads="1"/>
            </p:cNvSpPr>
            <p:nvPr/>
          </p:nvSpPr>
          <p:spPr bwMode="auto">
            <a:xfrm>
              <a:off x="3270" y="3011"/>
              <a:ext cx="509" cy="57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C012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41" name="AutoShape 145"/>
            <p:cNvSpPr>
              <a:spLocks noChangeArrowheads="1"/>
            </p:cNvSpPr>
            <p:nvPr/>
          </p:nvSpPr>
          <p:spPr bwMode="auto">
            <a:xfrm>
              <a:off x="3137" y="3065"/>
              <a:ext cx="403" cy="252"/>
            </a:xfrm>
            <a:prstGeom prst="curvedDownArrow">
              <a:avLst>
                <a:gd name="adj1" fmla="val 31984"/>
                <a:gd name="adj2" fmla="val 63968"/>
                <a:gd name="adj3" fmla="val 33333"/>
              </a:avLst>
            </a:prstGeom>
            <a:solidFill>
              <a:srgbClr val="618FF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42" name="Text Box 146"/>
            <p:cNvSpPr txBox="1">
              <a:spLocks noChangeArrowheads="1"/>
            </p:cNvSpPr>
            <p:nvPr/>
          </p:nvSpPr>
          <p:spPr bwMode="auto">
            <a:xfrm>
              <a:off x="3210" y="277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>
                <a:defRPr/>
              </a:pPr>
              <a:r>
                <a:rPr lang="en-US" altLang="en-US" b="1" kern="0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43" name="Oval 147"/>
            <p:cNvSpPr>
              <a:spLocks noChangeArrowheads="1"/>
            </p:cNvSpPr>
            <p:nvPr/>
          </p:nvSpPr>
          <p:spPr bwMode="auto">
            <a:xfrm>
              <a:off x="3414" y="2798"/>
              <a:ext cx="196" cy="196"/>
            </a:xfrm>
            <a:prstGeom prst="ellipse">
              <a:avLst/>
            </a:prstGeom>
            <a:solidFill>
              <a:srgbClr val="00AE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44" name="Oval 148"/>
            <p:cNvSpPr>
              <a:spLocks noChangeArrowheads="1"/>
            </p:cNvSpPr>
            <p:nvPr/>
          </p:nvSpPr>
          <p:spPr bwMode="auto">
            <a:xfrm>
              <a:off x="3484" y="2868"/>
              <a:ext cx="56" cy="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45" name="AutoShape 151"/>
            <p:cNvSpPr>
              <a:spLocks noChangeArrowheads="1"/>
            </p:cNvSpPr>
            <p:nvPr/>
          </p:nvSpPr>
          <p:spPr bwMode="auto">
            <a:xfrm>
              <a:off x="4498" y="2690"/>
              <a:ext cx="84" cy="190"/>
            </a:xfrm>
            <a:prstGeom prst="upDownArrow">
              <a:avLst>
                <a:gd name="adj1" fmla="val 50000"/>
                <a:gd name="adj2" fmla="val 4523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47" name="AutoShape 153"/>
            <p:cNvSpPr>
              <a:spLocks noChangeArrowheads="1"/>
            </p:cNvSpPr>
            <p:nvPr/>
          </p:nvSpPr>
          <p:spPr bwMode="auto">
            <a:xfrm rot="1820595">
              <a:off x="4491" y="3703"/>
              <a:ext cx="84" cy="190"/>
            </a:xfrm>
            <a:prstGeom prst="upDownArrow">
              <a:avLst>
                <a:gd name="adj1" fmla="val 50000"/>
                <a:gd name="adj2" fmla="val 4523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 sz="1400" kern="0">
                <a:solidFill>
                  <a:srgbClr val="000000"/>
                </a:solidFill>
              </a:endParaRPr>
            </a:p>
          </p:txBody>
        </p:sp>
        <p:sp>
          <p:nvSpPr>
            <p:cNvPr id="51" name="Text Box 157"/>
            <p:cNvSpPr txBox="1">
              <a:spLocks noChangeArrowheads="1"/>
            </p:cNvSpPr>
            <p:nvPr/>
          </p:nvSpPr>
          <p:spPr bwMode="auto">
            <a:xfrm>
              <a:off x="3848" y="2625"/>
              <a:ext cx="495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en-US" altLang="en-US" sz="1400" kern="0">
                  <a:solidFill>
                    <a:srgbClr val="000000"/>
                  </a:solidFill>
                </a:rPr>
                <a:t>Probe beam</a:t>
              </a:r>
            </a:p>
          </p:txBody>
        </p:sp>
      </p:grpSp>
      <p:sp>
        <p:nvSpPr>
          <p:cNvPr id="86" name="Text Box 60"/>
          <p:cNvSpPr txBox="1">
            <a:spLocks noChangeArrowheads="1"/>
          </p:cNvSpPr>
          <p:nvPr/>
        </p:nvSpPr>
        <p:spPr bwMode="auto">
          <a:xfrm>
            <a:off x="8000383" y="1244166"/>
            <a:ext cx="2207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kern="0" dirty="0">
                <a:solidFill>
                  <a:srgbClr val="000000"/>
                </a:solidFill>
              </a:rPr>
              <a:t>Transverse Pump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1661297" y="5162845"/>
            <a:ext cx="1611313" cy="1181101"/>
            <a:chOff x="9657846" y="5077635"/>
            <a:chExt cx="1611313" cy="1181101"/>
          </a:xfrm>
        </p:grpSpPr>
        <p:sp>
          <p:nvSpPr>
            <p:cNvPr id="87" name="Oval 147"/>
            <p:cNvSpPr>
              <a:spLocks noChangeArrowheads="1"/>
            </p:cNvSpPr>
            <p:nvPr/>
          </p:nvSpPr>
          <p:spPr bwMode="auto">
            <a:xfrm>
              <a:off x="10315071" y="5077635"/>
              <a:ext cx="311150" cy="311151"/>
            </a:xfrm>
            <a:prstGeom prst="ellipse">
              <a:avLst/>
            </a:prstGeom>
            <a:solidFill>
              <a:srgbClr val="00AE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val 148"/>
            <p:cNvSpPr>
              <a:spLocks noChangeArrowheads="1"/>
            </p:cNvSpPr>
            <p:nvPr/>
          </p:nvSpPr>
          <p:spPr bwMode="auto">
            <a:xfrm>
              <a:off x="10426196" y="5188760"/>
              <a:ext cx="88900" cy="889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Text Box 146"/>
            <p:cNvSpPr txBox="1">
              <a:spLocks noChangeArrowheads="1"/>
            </p:cNvSpPr>
            <p:nvPr/>
          </p:nvSpPr>
          <p:spPr bwMode="auto">
            <a:xfrm>
              <a:off x="9657846" y="5858686"/>
              <a:ext cx="16113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kern="0" dirty="0">
                  <a:solidFill>
                    <a:srgbClr val="000000"/>
                  </a:solidFill>
                </a:rPr>
                <a:t>B</a:t>
              </a:r>
              <a:r>
                <a:rPr lang="en-US" sz="2000" kern="0" baseline="-25000" dirty="0">
                  <a:solidFill>
                    <a:srgbClr val="000000"/>
                  </a:solidFill>
                </a:rPr>
                <a:t>0</a:t>
              </a:r>
              <a:r>
                <a:rPr lang="en-US" sz="2000" kern="0" dirty="0">
                  <a:solidFill>
                    <a:srgbClr val="000000"/>
                  </a:solidFill>
                </a:rPr>
                <a:t>+B</a:t>
              </a:r>
              <a:r>
                <a:rPr lang="en-US" sz="2000" kern="0" baseline="-25000" dirty="0">
                  <a:solidFill>
                    <a:srgbClr val="000000"/>
                  </a:solidFill>
                </a:rPr>
                <a:t>1</a:t>
              </a:r>
              <a:r>
                <a:rPr lang="en-US" sz="2000" kern="0" dirty="0">
                  <a:solidFill>
                    <a:srgbClr val="000000"/>
                  </a:solidFill>
                </a:rPr>
                <a:t>sin(</a:t>
              </a:r>
              <a:r>
                <a:rPr lang="en-US" sz="2000" kern="0" dirty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sz="2000" i="1" kern="0" dirty="0">
                  <a:solidFill>
                    <a:srgbClr val="000000"/>
                  </a:solidFill>
                </a:rPr>
                <a:t>t</a:t>
              </a:r>
              <a:r>
                <a:rPr lang="en-US" sz="2000" kern="0" dirty="0">
                  <a:solidFill>
                    <a:srgbClr val="000000"/>
                  </a:solidFill>
                </a:rPr>
                <a:t>)</a:t>
              </a:r>
            </a:p>
          </p:txBody>
        </p:sp>
      </p:grpSp>
      <p:sp>
        <p:nvSpPr>
          <p:cNvPr id="93" name="Rectangle 92"/>
          <p:cNvSpPr/>
          <p:nvPr/>
        </p:nvSpPr>
        <p:spPr>
          <a:xfrm>
            <a:off x="4554796" y="3934309"/>
            <a:ext cx="28611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Atomic Polarization,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Pump Transmission</a:t>
            </a:r>
          </a:p>
        </p:txBody>
      </p:sp>
      <p:graphicFrame>
        <p:nvGraphicFramePr>
          <p:cNvPr id="95" name="Object 94"/>
          <p:cNvGraphicFramePr>
            <a:graphicFrameLocks noChangeAspect="1"/>
          </p:cNvGraphicFramePr>
          <p:nvPr/>
        </p:nvGraphicFramePr>
        <p:xfrm>
          <a:off x="7549843" y="4421395"/>
          <a:ext cx="2926080" cy="2234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870720" imgH="2956320" progId="Origin50.Graph">
                  <p:embed/>
                </p:oleObj>
              </mc:Choice>
              <mc:Fallback>
                <p:oleObj name="Graph" r:id="rId7" imgW="3870720" imgH="2956320" progId="Origin50.Graph">
                  <p:embed/>
                  <p:pic>
                    <p:nvPicPr>
                      <p:cNvPr id="95" name="Object 9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49843" y="4421395"/>
                        <a:ext cx="2926080" cy="2234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Rectangle 95"/>
          <p:cNvSpPr/>
          <p:nvPr/>
        </p:nvSpPr>
        <p:spPr>
          <a:xfrm>
            <a:off x="7634751" y="3960066"/>
            <a:ext cx="28611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Atomic Polarization,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or Angle of Light Polarization </a:t>
            </a:r>
          </a:p>
        </p:txBody>
      </p:sp>
      <p:graphicFrame>
        <p:nvGraphicFramePr>
          <p:cNvPr id="97" name="Object 96"/>
          <p:cNvGraphicFramePr>
            <a:graphicFrameLocks noChangeAspect="1"/>
          </p:cNvGraphicFramePr>
          <p:nvPr/>
        </p:nvGraphicFramePr>
        <p:xfrm>
          <a:off x="4470554" y="4366650"/>
          <a:ext cx="2926080" cy="2234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3870720" imgH="2956320" progId="Origin50.Graph">
                  <p:embed/>
                </p:oleObj>
              </mc:Choice>
              <mc:Fallback>
                <p:oleObj name="Graph" r:id="rId9" imgW="3870720" imgH="2956320" progId="Origin50.Graph">
                  <p:embed/>
                  <p:pic>
                    <p:nvPicPr>
                      <p:cNvPr id="97" name="Object 9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70554" y="4366650"/>
                        <a:ext cx="2926080" cy="2234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c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72883"/>
              </p:ext>
            </p:extLst>
          </p:nvPr>
        </p:nvGraphicFramePr>
        <p:xfrm>
          <a:off x="4480942" y="4368556"/>
          <a:ext cx="2926080" cy="2234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3870720" imgH="2956320" progId="Origin50.Graph">
                  <p:embed/>
                </p:oleObj>
              </mc:Choice>
              <mc:Fallback>
                <p:oleObj name="Graph" r:id="rId11" imgW="3870720" imgH="2956320" progId="Origin50.Graph">
                  <p:embed/>
                  <p:pic>
                    <p:nvPicPr>
                      <p:cNvPr id="98" name="Object 9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80942" y="4368556"/>
                        <a:ext cx="2926080" cy="2234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 bwMode="auto">
          <a:xfrm flipV="1">
            <a:off x="7485888" y="1199694"/>
            <a:ext cx="0" cy="44622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 rot="5400000" flipV="1">
            <a:off x="7711441" y="1417932"/>
            <a:ext cx="0" cy="44622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/>
          <p:nvPr/>
        </p:nvCxnSpPr>
        <p:spPr bwMode="auto">
          <a:xfrm rot="5400000" flipV="1">
            <a:off x="7710223" y="1416714"/>
            <a:ext cx="0" cy="44622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218525" y="106784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94" name="Straight Arrow Connector 93"/>
          <p:cNvCxnSpPr/>
          <p:nvPr/>
        </p:nvCxnSpPr>
        <p:spPr bwMode="auto">
          <a:xfrm flipH="1">
            <a:off x="7379495" y="1644243"/>
            <a:ext cx="107959" cy="15598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9" name="TextBox 98"/>
          <p:cNvSpPr txBox="1"/>
          <p:nvPr/>
        </p:nvSpPr>
        <p:spPr>
          <a:xfrm>
            <a:off x="7173284" y="15702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709059" y="13154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83860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DEDD-0108-318D-B669-2CB57544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Zero-Field SERF Magnetometer</a:t>
            </a:r>
          </a:p>
        </p:txBody>
      </p:sp>
      <p:pic>
        <p:nvPicPr>
          <p:cNvPr id="4" name="Measuring_Field_Strength_with_an_Optically_Pumped_Magnetometer_Video_Download">
            <a:hlinkClick r:id="" action="ppaction://media"/>
            <a:extLst>
              <a:ext uri="{FF2B5EF4-FFF2-40B4-BE49-F238E27FC236}">
                <a16:creationId xmlns:a16="http://schemas.microsoft.com/office/drawing/2014/main" id="{AE57DE55-06F9-9A90-DA0F-14E006EC1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286" y="1134924"/>
            <a:ext cx="10174357" cy="57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1079DF6A0E044885FBC6A802487BEB" ma:contentTypeVersion="1" ma:contentTypeDescription="Create a new document." ma:contentTypeScope="" ma:versionID="5a64d775a548dfbf889c2b3e129abd88">
  <xsd:schema xmlns:xsd="http://www.w3.org/2001/XMLSchema" xmlns:xs="http://www.w3.org/2001/XMLSchema" xmlns:p="http://schemas.microsoft.com/office/2006/metadata/properties" xmlns:ns2="0f0d12ba-5c96-4c3c-a96b-b9573d1d4d41" targetNamespace="http://schemas.microsoft.com/office/2006/metadata/properties" ma:root="true" ma:fieldsID="997ccf7034842bdb8be3aa54ca0a5a0b" ns2:_="">
    <xsd:import namespace="0f0d12ba-5c96-4c3c-a96b-b9573d1d4d4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0d12ba-5c96-4c3c-a96b-b9573d1d4d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D6818C-8C71-4F27-BE9F-8968A535BF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0d12ba-5c96-4c3c-a96b-b9573d1d4d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8E657D-1B31-496A-AE33-4EAEB86E1CC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0A9EB72-19BE-4EB6-B79B-9C113D1644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62264</TotalTime>
  <Words>2281</Words>
  <Application>Microsoft Office PowerPoint</Application>
  <PresentationFormat>Widescreen</PresentationFormat>
  <Paragraphs>458</Paragraphs>
  <Slides>35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</vt:lpstr>
      <vt:lpstr>Calibri</vt:lpstr>
      <vt:lpstr>Cambria Math</vt:lpstr>
      <vt:lpstr>Cronos Pro</vt:lpstr>
      <vt:lpstr>Georgia</vt:lpstr>
      <vt:lpstr>Gill Sans MT</vt:lpstr>
      <vt:lpstr>Helvetica Neue</vt:lpstr>
      <vt:lpstr>Helvetica Neue Medium</vt:lpstr>
      <vt:lpstr>Symbol</vt:lpstr>
      <vt:lpstr>Times New Roman</vt:lpstr>
      <vt:lpstr>Trebuchet MS</vt:lpstr>
      <vt:lpstr>Sandia Theme (White Background)</vt:lpstr>
      <vt:lpstr>Default Design</vt:lpstr>
      <vt:lpstr>21_BasicWhite</vt:lpstr>
      <vt:lpstr>Equation</vt:lpstr>
      <vt:lpstr>Graph</vt:lpstr>
      <vt:lpstr>Introduction to Optically Pumped Magnetometers (OPMs)</vt:lpstr>
      <vt:lpstr>Properties of a Neutral Atoms</vt:lpstr>
      <vt:lpstr>Properties of a Neutral Atoms</vt:lpstr>
      <vt:lpstr>Atoms Used in OPMs</vt:lpstr>
      <vt:lpstr>The Rubidium-87 Ground State</vt:lpstr>
      <vt:lpstr>Bloch Equations for an OPM</vt:lpstr>
      <vt:lpstr>Zero-Field/SERF Magnetometer (Vector)</vt:lpstr>
      <vt:lpstr>Signals to Detect</vt:lpstr>
      <vt:lpstr>Zero-Field SERF Magnetometer</vt:lpstr>
      <vt:lpstr>Two-color pump/probe scheme</vt:lpstr>
      <vt:lpstr>Magnetometer Signals</vt:lpstr>
      <vt:lpstr>Linearity of OPMs</vt:lpstr>
      <vt:lpstr>What is SERF? Spin Exchange Relaxation Free </vt:lpstr>
      <vt:lpstr>OPMs for MEG: Early work was all SERF</vt:lpstr>
      <vt:lpstr>Emerging Companies Using Zero-Field/SERF OPM</vt:lpstr>
      <vt:lpstr>Other types of OPM</vt:lpstr>
      <vt:lpstr>Helium-4 OPM - principle</vt:lpstr>
      <vt:lpstr>Pulsed Pump Magnetometer</vt:lpstr>
      <vt:lpstr>SQUID vs OPM</vt:lpstr>
      <vt:lpstr>SQUID vs OPM</vt:lpstr>
      <vt:lpstr>SERF OPMs: Formulating Gain/Sense-Angle Error</vt:lpstr>
      <vt:lpstr>Sensitive Axis Rotation: Simulation vs. Measurement</vt:lpstr>
      <vt:lpstr>Mitigation of CAPE</vt:lpstr>
      <vt:lpstr>Interference and crosstalk</vt:lpstr>
      <vt:lpstr>Reporting results</vt:lpstr>
      <vt:lpstr>Reporting results</vt:lpstr>
      <vt:lpstr>Conclusions</vt:lpstr>
      <vt:lpstr>Back up slides</vt:lpstr>
      <vt:lpstr>Optical Pumping</vt:lpstr>
      <vt:lpstr>Hyperfine Ground State </vt:lpstr>
      <vt:lpstr>Sensitivity Limits</vt:lpstr>
      <vt:lpstr>Simulation vs. Measurement, CAPE</vt:lpstr>
      <vt:lpstr>Impact of CAPE on MEG Signals: M20 Median Nerve Response</vt:lpstr>
      <vt:lpstr>Impact of CAPE on OPM-MEG Systems’ Localization Capability</vt:lpstr>
      <vt:lpstr>On-Sensor coils for the Gen 2 Sensor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Schwindt, Peter</cp:lastModifiedBy>
  <cp:revision>156</cp:revision>
  <dcterms:created xsi:type="dcterms:W3CDTF">2017-10-14T01:15:26Z</dcterms:created>
  <dcterms:modified xsi:type="dcterms:W3CDTF">2024-11-12T19:27:56Z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0x010100921079DF6A0E044885FBC6A802487BEB</vt:lpwstr>
  </property>
</Properties>
</file>