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748" r:id="rId3"/>
    <p:sldMasterId id="2147483763" r:id="rId4"/>
  </p:sldMasterIdLst>
  <p:notesMasterIdLst>
    <p:notesMasterId r:id="rId27"/>
  </p:notesMasterIdLst>
  <p:sldIdLst>
    <p:sldId id="596" r:id="rId5"/>
    <p:sldId id="542" r:id="rId6"/>
    <p:sldId id="543" r:id="rId7"/>
    <p:sldId id="607" r:id="rId8"/>
    <p:sldId id="546" r:id="rId9"/>
    <p:sldId id="547" r:id="rId10"/>
    <p:sldId id="610" r:id="rId11"/>
    <p:sldId id="664" r:id="rId12"/>
    <p:sldId id="723" r:id="rId13"/>
    <p:sldId id="548" r:id="rId14"/>
    <p:sldId id="549" r:id="rId15"/>
    <p:sldId id="674" r:id="rId16"/>
    <p:sldId id="722" r:id="rId17"/>
    <p:sldId id="660" r:id="rId18"/>
    <p:sldId id="663" r:id="rId19"/>
    <p:sldId id="630" r:id="rId20"/>
    <p:sldId id="631" r:id="rId21"/>
    <p:sldId id="724" r:id="rId22"/>
    <p:sldId id="709" r:id="rId23"/>
    <p:sldId id="710" r:id="rId24"/>
    <p:sldId id="632" r:id="rId25"/>
    <p:sldId id="672" r:id="rId26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F00"/>
    <a:srgbClr val="3333CC"/>
    <a:srgbClr val="ED2939"/>
    <a:srgbClr val="618D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9" autoAdjust="0"/>
    <p:restoredTop sz="91418" autoAdjust="0"/>
  </p:normalViewPr>
  <p:slideViewPr>
    <p:cSldViewPr>
      <p:cViewPr varScale="1">
        <p:scale>
          <a:sx n="111" d="100"/>
          <a:sy n="111" d="100"/>
        </p:scale>
        <p:origin x="1592" y="2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140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559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 smtClean="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559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Pct val="45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 smtClean="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26638" name="Rectangle 1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5800"/>
            <a:ext cx="4549775" cy="3413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7182" name="Rectangle 14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0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559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 smtClean="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559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Pct val="45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 smtClean="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pPr>
              <a:defRPr/>
            </a:pPr>
            <a:fld id="{A72B1B3B-66F5-483A-83C1-2DFE85657D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0525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 defTabSz="373063">
              <a:tabLst>
                <a:tab pos="412750" algn="l"/>
                <a:tab pos="827088" algn="l"/>
                <a:tab pos="1239838" algn="l"/>
                <a:tab pos="1654175" algn="l"/>
                <a:tab pos="2066925" algn="l"/>
                <a:tab pos="2481263" algn="l"/>
                <a:tab pos="2895600" algn="l"/>
              </a:tabLst>
            </a:pPr>
            <a:fld id="{835DC26E-42F9-4232-B7A6-6FE865A6F379}" type="slidenum">
              <a:rPr lang="en-US" smtClean="0"/>
              <a:pPr defTabSz="373063">
                <a:tabLst>
                  <a:tab pos="412750" algn="l"/>
                  <a:tab pos="827088" algn="l"/>
                  <a:tab pos="1239838" algn="l"/>
                  <a:tab pos="1654175" algn="l"/>
                  <a:tab pos="2066925" algn="l"/>
                  <a:tab pos="2481263" algn="l"/>
                  <a:tab pos="2895600" algn="l"/>
                </a:tabLst>
              </a:pPr>
              <a:t>2</a:t>
            </a:fld>
            <a:endParaRPr lang="en-US"/>
          </a:p>
        </p:txBody>
      </p:sp>
      <p:sp>
        <p:nvSpPr>
          <p:cNvPr id="33795" name="AutoShape 1"/>
          <p:cNvSpPr>
            <a:spLocks noChangeArrowheads="1"/>
          </p:cNvSpPr>
          <p:nvPr/>
        </p:nvSpPr>
        <p:spPr bwMode="auto">
          <a:xfrm>
            <a:off x="1032635" y="4623221"/>
            <a:ext cx="4607514" cy="3732427"/>
          </a:xfrm>
          <a:custGeom>
            <a:avLst/>
            <a:gdLst>
              <a:gd name="T0" fmla="*/ 4461982 w 5221287"/>
              <a:gd name="T1" fmla="*/ 1995297 h 4105275"/>
              <a:gd name="T2" fmla="*/ 2230993 w 5221287"/>
              <a:gd name="T3" fmla="*/ 3990592 h 4105275"/>
              <a:gd name="T4" fmla="*/ 0 w 5221287"/>
              <a:gd name="T5" fmla="*/ 1995297 h 4105275"/>
              <a:gd name="T6" fmla="*/ 2230993 w 5221287"/>
              <a:gd name="T7" fmla="*/ 0 h 41052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221287"/>
              <a:gd name="T13" fmla="*/ 0 h 4105275"/>
              <a:gd name="T14" fmla="*/ 5221287 w 5221287"/>
              <a:gd name="T15" fmla="*/ 4105275 h 4105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21287" h="4105275">
                <a:moveTo>
                  <a:pt x="0" y="0"/>
                </a:moveTo>
                <a:lnTo>
                  <a:pt x="14503" y="0"/>
                </a:lnTo>
                <a:lnTo>
                  <a:pt x="14503" y="11403"/>
                </a:lnTo>
                <a:lnTo>
                  <a:pt x="0" y="11403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</p:spPr>
        <p:txBody>
          <a:bodyPr wrap="none" lIns="84198" tIns="42099" rIns="84198" bIns="42099" anchor="ctr"/>
          <a:lstStyle/>
          <a:p>
            <a:endParaRPr lang="fi-FI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A72B1B3B-66F5-483A-83C1-2DFE85657D07}" type="slidenum"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 charset="-122"/>
                <a:cs typeface="Segoe UI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15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 charset="-122"/>
              <a:cs typeface="Segoe U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426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A72B1B3B-66F5-483A-83C1-2DFE85657D07}" type="slidenum">
              <a:rPr lang="fi-FI"/>
              <a:pPr>
                <a:defRPr/>
              </a:pPr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4558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A72B1B3B-66F5-483A-83C1-2DFE85657D07}" type="slidenum">
              <a:rPr lang="fi-FI"/>
              <a:pPr>
                <a:defRPr/>
              </a:pPr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2367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64E42-DED0-9246-9B1B-B67105F62D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charset="-122"/>
                <a:cs typeface="Segoe UI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YaHei" charset="-122"/>
              <a:cs typeface="Segoe U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085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64E42-DED0-9246-9B1B-B67105F62D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charset="-122"/>
                <a:cs typeface="Segoe UI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YaHei" charset="-122"/>
              <a:cs typeface="Segoe U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315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 defTabSz="373063">
              <a:tabLst>
                <a:tab pos="412750" algn="l"/>
                <a:tab pos="827088" algn="l"/>
                <a:tab pos="1239838" algn="l"/>
                <a:tab pos="1654175" algn="l"/>
                <a:tab pos="2066925" algn="l"/>
                <a:tab pos="2481263" algn="l"/>
                <a:tab pos="2895600" algn="l"/>
              </a:tabLst>
            </a:pPr>
            <a:fld id="{4758E14D-D04B-4C13-B96B-F2CF679207F8}" type="slidenum">
              <a:rPr lang="en-US" smtClean="0"/>
              <a:pPr defTabSz="373063">
                <a:tabLst>
                  <a:tab pos="412750" algn="l"/>
                  <a:tab pos="827088" algn="l"/>
                  <a:tab pos="1239838" algn="l"/>
                  <a:tab pos="1654175" algn="l"/>
                  <a:tab pos="2066925" algn="l"/>
                  <a:tab pos="2481263" algn="l"/>
                  <a:tab pos="2895600" algn="l"/>
                </a:tabLst>
              </a:pPr>
              <a:t>3</a:t>
            </a:fld>
            <a:endParaRPr lang="en-US"/>
          </a:p>
        </p:txBody>
      </p:sp>
      <p:sp>
        <p:nvSpPr>
          <p:cNvPr id="34819" name="AutoShape 1"/>
          <p:cNvSpPr>
            <a:spLocks noChangeArrowheads="1"/>
          </p:cNvSpPr>
          <p:nvPr/>
        </p:nvSpPr>
        <p:spPr bwMode="auto">
          <a:xfrm>
            <a:off x="1032635" y="4623221"/>
            <a:ext cx="4607514" cy="3732427"/>
          </a:xfrm>
          <a:custGeom>
            <a:avLst/>
            <a:gdLst>
              <a:gd name="T0" fmla="*/ 4461982 w 5221287"/>
              <a:gd name="T1" fmla="*/ 1995297 h 4105275"/>
              <a:gd name="T2" fmla="*/ 2230993 w 5221287"/>
              <a:gd name="T3" fmla="*/ 3990592 h 4105275"/>
              <a:gd name="T4" fmla="*/ 0 w 5221287"/>
              <a:gd name="T5" fmla="*/ 1995297 h 4105275"/>
              <a:gd name="T6" fmla="*/ 2230993 w 5221287"/>
              <a:gd name="T7" fmla="*/ 0 h 41052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221287"/>
              <a:gd name="T13" fmla="*/ 0 h 4105275"/>
              <a:gd name="T14" fmla="*/ 5221287 w 5221287"/>
              <a:gd name="T15" fmla="*/ 4105275 h 4105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21287" h="4105275">
                <a:moveTo>
                  <a:pt x="0" y="0"/>
                </a:moveTo>
                <a:lnTo>
                  <a:pt x="14503" y="0"/>
                </a:lnTo>
                <a:lnTo>
                  <a:pt x="14503" y="11403"/>
                </a:lnTo>
                <a:lnTo>
                  <a:pt x="0" y="11403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</p:spPr>
        <p:txBody>
          <a:bodyPr wrap="none" lIns="84198" tIns="42099" rIns="84198" bIns="42099" anchor="ctr"/>
          <a:lstStyle/>
          <a:p>
            <a:endParaRPr lang="fi-F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 defTabSz="373063">
              <a:tabLst>
                <a:tab pos="412750" algn="l"/>
                <a:tab pos="827088" algn="l"/>
                <a:tab pos="1239838" algn="l"/>
                <a:tab pos="1654175" algn="l"/>
                <a:tab pos="2066925" algn="l"/>
                <a:tab pos="2481263" algn="l"/>
                <a:tab pos="2895600" algn="l"/>
              </a:tabLst>
            </a:pPr>
            <a:fld id="{336BE316-6A6E-4CC3-A3A8-7D859A8A4A52}" type="slidenum">
              <a:rPr lang="en-US" smtClean="0"/>
              <a:pPr defTabSz="373063">
                <a:tabLst>
                  <a:tab pos="412750" algn="l"/>
                  <a:tab pos="827088" algn="l"/>
                  <a:tab pos="1239838" algn="l"/>
                  <a:tab pos="1654175" algn="l"/>
                  <a:tab pos="2066925" algn="l"/>
                  <a:tab pos="2481263" algn="l"/>
                  <a:tab pos="2895600" algn="l"/>
                </a:tabLst>
              </a:pPr>
              <a:t>5</a:t>
            </a:fld>
            <a:endParaRPr lang="en-US"/>
          </a:p>
        </p:txBody>
      </p:sp>
      <p:sp>
        <p:nvSpPr>
          <p:cNvPr id="37891" name="AutoShape 1"/>
          <p:cNvSpPr>
            <a:spLocks noChangeArrowheads="1"/>
          </p:cNvSpPr>
          <p:nvPr/>
        </p:nvSpPr>
        <p:spPr bwMode="auto">
          <a:xfrm>
            <a:off x="1032634" y="4623221"/>
            <a:ext cx="4600958" cy="3726488"/>
          </a:xfrm>
          <a:custGeom>
            <a:avLst/>
            <a:gdLst>
              <a:gd name="T0" fmla="*/ 4456556 w 5214937"/>
              <a:gd name="T1" fmla="*/ 1992210 h 4098925"/>
              <a:gd name="T2" fmla="*/ 2228278 w 5214937"/>
              <a:gd name="T3" fmla="*/ 3984419 h 4098925"/>
              <a:gd name="T4" fmla="*/ 0 w 5214937"/>
              <a:gd name="T5" fmla="*/ 1992210 h 4098925"/>
              <a:gd name="T6" fmla="*/ 2228278 w 5214937"/>
              <a:gd name="T7" fmla="*/ 0 h 409892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214937"/>
              <a:gd name="T13" fmla="*/ 0 h 4098925"/>
              <a:gd name="T14" fmla="*/ 5214937 w 5214937"/>
              <a:gd name="T15" fmla="*/ 4098925 h 40989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14937" h="4098925">
                <a:moveTo>
                  <a:pt x="0" y="0"/>
                </a:moveTo>
                <a:lnTo>
                  <a:pt x="14485" y="0"/>
                </a:lnTo>
                <a:lnTo>
                  <a:pt x="14485" y="11385"/>
                </a:lnTo>
                <a:lnTo>
                  <a:pt x="0" y="11385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</p:spPr>
        <p:txBody>
          <a:bodyPr wrap="none" lIns="84198" tIns="42099" rIns="84198" bIns="42099" anchor="ctr"/>
          <a:lstStyle/>
          <a:p>
            <a:endParaRPr lang="fi-F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 defTabSz="373063">
              <a:tabLst>
                <a:tab pos="412750" algn="l"/>
                <a:tab pos="827088" algn="l"/>
                <a:tab pos="1239838" algn="l"/>
                <a:tab pos="1654175" algn="l"/>
                <a:tab pos="2066925" algn="l"/>
                <a:tab pos="2481263" algn="l"/>
                <a:tab pos="2895600" algn="l"/>
              </a:tabLst>
            </a:pPr>
            <a:fld id="{78BAB0F9-41DE-44A0-A49B-909162E7FAFA}" type="slidenum">
              <a:rPr lang="en-US" smtClean="0"/>
              <a:pPr defTabSz="373063">
                <a:tabLst>
                  <a:tab pos="412750" algn="l"/>
                  <a:tab pos="827088" algn="l"/>
                  <a:tab pos="1239838" algn="l"/>
                  <a:tab pos="1654175" algn="l"/>
                  <a:tab pos="2066925" algn="l"/>
                  <a:tab pos="2481263" algn="l"/>
                  <a:tab pos="2895600" algn="l"/>
                </a:tabLst>
              </a:pPr>
              <a:t>6</a:t>
            </a:fld>
            <a:endParaRPr lang="en-US"/>
          </a:p>
        </p:txBody>
      </p:sp>
      <p:sp>
        <p:nvSpPr>
          <p:cNvPr id="38915" name="AutoShape 1"/>
          <p:cNvSpPr>
            <a:spLocks noChangeArrowheads="1"/>
          </p:cNvSpPr>
          <p:nvPr/>
        </p:nvSpPr>
        <p:spPr bwMode="auto">
          <a:xfrm>
            <a:off x="1032634" y="4623221"/>
            <a:ext cx="4600958" cy="3726488"/>
          </a:xfrm>
          <a:custGeom>
            <a:avLst/>
            <a:gdLst>
              <a:gd name="T0" fmla="*/ 4456556 w 5214937"/>
              <a:gd name="T1" fmla="*/ 1992210 h 4098925"/>
              <a:gd name="T2" fmla="*/ 2228278 w 5214937"/>
              <a:gd name="T3" fmla="*/ 3984419 h 4098925"/>
              <a:gd name="T4" fmla="*/ 0 w 5214937"/>
              <a:gd name="T5" fmla="*/ 1992210 h 4098925"/>
              <a:gd name="T6" fmla="*/ 2228278 w 5214937"/>
              <a:gd name="T7" fmla="*/ 0 h 409892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214937"/>
              <a:gd name="T13" fmla="*/ 0 h 4098925"/>
              <a:gd name="T14" fmla="*/ 5214937 w 5214937"/>
              <a:gd name="T15" fmla="*/ 4098925 h 40989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14937" h="4098925">
                <a:moveTo>
                  <a:pt x="0" y="0"/>
                </a:moveTo>
                <a:lnTo>
                  <a:pt x="14489" y="0"/>
                </a:lnTo>
                <a:lnTo>
                  <a:pt x="14489" y="11389"/>
                </a:lnTo>
                <a:lnTo>
                  <a:pt x="0" y="11389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</p:spPr>
        <p:txBody>
          <a:bodyPr wrap="none" lIns="84198" tIns="42099" rIns="84198" bIns="42099" anchor="ctr"/>
          <a:lstStyle/>
          <a:p>
            <a:endParaRPr lang="fi-F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DACFF399-B098-CE42-BF50-C920FBD2BB29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Segoe UI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Segoe U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511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 defTabSz="373063">
              <a:tabLst>
                <a:tab pos="412750" algn="l"/>
                <a:tab pos="827088" algn="l"/>
                <a:tab pos="1239838" algn="l"/>
                <a:tab pos="1654175" algn="l"/>
                <a:tab pos="2066925" algn="l"/>
                <a:tab pos="2481263" algn="l"/>
                <a:tab pos="2895600" algn="l"/>
              </a:tabLst>
            </a:pPr>
            <a:fld id="{8C7B67D8-E8E4-495B-9358-6106DDDE1759}" type="slidenum">
              <a:rPr lang="en-US" smtClean="0"/>
              <a:pPr defTabSz="373063">
                <a:tabLst>
                  <a:tab pos="412750" algn="l"/>
                  <a:tab pos="827088" algn="l"/>
                  <a:tab pos="1239838" algn="l"/>
                  <a:tab pos="1654175" algn="l"/>
                  <a:tab pos="2066925" algn="l"/>
                  <a:tab pos="2481263" algn="l"/>
                  <a:tab pos="2895600" algn="l"/>
                </a:tabLst>
              </a:pPr>
              <a:t>8</a:t>
            </a:fld>
            <a:endParaRPr lang="en-US"/>
          </a:p>
        </p:txBody>
      </p:sp>
      <p:sp>
        <p:nvSpPr>
          <p:cNvPr id="39939" name="AutoShape 1"/>
          <p:cNvSpPr>
            <a:spLocks noChangeArrowheads="1"/>
          </p:cNvSpPr>
          <p:nvPr/>
        </p:nvSpPr>
        <p:spPr bwMode="auto">
          <a:xfrm>
            <a:off x="1032635" y="4623221"/>
            <a:ext cx="4607514" cy="3732427"/>
          </a:xfrm>
          <a:custGeom>
            <a:avLst/>
            <a:gdLst>
              <a:gd name="T0" fmla="*/ 4461982 w 5221287"/>
              <a:gd name="T1" fmla="*/ 1995297 h 4105275"/>
              <a:gd name="T2" fmla="*/ 2230993 w 5221287"/>
              <a:gd name="T3" fmla="*/ 3990592 h 4105275"/>
              <a:gd name="T4" fmla="*/ 0 w 5221287"/>
              <a:gd name="T5" fmla="*/ 1995297 h 4105275"/>
              <a:gd name="T6" fmla="*/ 2230993 w 5221287"/>
              <a:gd name="T7" fmla="*/ 0 h 41052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221287"/>
              <a:gd name="T13" fmla="*/ 0 h 4105275"/>
              <a:gd name="T14" fmla="*/ 5221287 w 5221287"/>
              <a:gd name="T15" fmla="*/ 4105275 h 4105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21287" h="4105275">
                <a:moveTo>
                  <a:pt x="0" y="0"/>
                </a:moveTo>
                <a:lnTo>
                  <a:pt x="14503" y="0"/>
                </a:lnTo>
                <a:lnTo>
                  <a:pt x="14503" y="11403"/>
                </a:lnTo>
                <a:lnTo>
                  <a:pt x="0" y="11403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</p:spPr>
        <p:txBody>
          <a:bodyPr wrap="none" lIns="84198" tIns="42099" rIns="84198" bIns="42099" anchor="ctr"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4397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 marL="0" marR="0" lvl="0" indent="0" algn="r" defTabSz="3730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412750" algn="l"/>
                <a:tab pos="827088" algn="l"/>
                <a:tab pos="1239838" algn="l"/>
                <a:tab pos="1654175" algn="l"/>
                <a:tab pos="2066925" algn="l"/>
                <a:tab pos="2481263" algn="l"/>
                <a:tab pos="2895600" algn="l"/>
              </a:tabLst>
              <a:defRPr/>
            </a:pPr>
            <a:fld id="{8C7B67D8-E8E4-495B-9358-6106DDDE17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 charset="-122"/>
                <a:cs typeface="Segoe UI" charset="0"/>
              </a:rPr>
              <a:pPr marL="0" marR="0" lvl="0" indent="0" algn="r" defTabSz="373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412750" algn="l"/>
                  <a:tab pos="827088" algn="l"/>
                  <a:tab pos="1239838" algn="l"/>
                  <a:tab pos="1654175" algn="l"/>
                  <a:tab pos="2066925" algn="l"/>
                  <a:tab pos="2481263" algn="l"/>
                  <a:tab pos="2895600" algn="l"/>
                </a:tabLst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 charset="-122"/>
              <a:cs typeface="Segoe UI" charset="0"/>
            </a:endParaRPr>
          </a:p>
        </p:txBody>
      </p:sp>
      <p:sp>
        <p:nvSpPr>
          <p:cNvPr id="39939" name="AutoShape 1"/>
          <p:cNvSpPr>
            <a:spLocks noChangeArrowheads="1"/>
          </p:cNvSpPr>
          <p:nvPr/>
        </p:nvSpPr>
        <p:spPr bwMode="auto">
          <a:xfrm>
            <a:off x="1032635" y="4623221"/>
            <a:ext cx="4607514" cy="3732427"/>
          </a:xfrm>
          <a:custGeom>
            <a:avLst/>
            <a:gdLst>
              <a:gd name="T0" fmla="*/ 4461982 w 5221287"/>
              <a:gd name="T1" fmla="*/ 1995297 h 4105275"/>
              <a:gd name="T2" fmla="*/ 2230993 w 5221287"/>
              <a:gd name="T3" fmla="*/ 3990592 h 4105275"/>
              <a:gd name="T4" fmla="*/ 0 w 5221287"/>
              <a:gd name="T5" fmla="*/ 1995297 h 4105275"/>
              <a:gd name="T6" fmla="*/ 2230993 w 5221287"/>
              <a:gd name="T7" fmla="*/ 0 h 41052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221287"/>
              <a:gd name="T13" fmla="*/ 0 h 4105275"/>
              <a:gd name="T14" fmla="*/ 5221287 w 5221287"/>
              <a:gd name="T15" fmla="*/ 4105275 h 41052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21287" h="4105275">
                <a:moveTo>
                  <a:pt x="0" y="0"/>
                </a:moveTo>
                <a:lnTo>
                  <a:pt x="14503" y="0"/>
                </a:lnTo>
                <a:lnTo>
                  <a:pt x="14503" y="11403"/>
                </a:lnTo>
                <a:lnTo>
                  <a:pt x="0" y="11403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</p:spPr>
        <p:txBody>
          <a:bodyPr wrap="none" lIns="84198" tIns="42099" rIns="84198" bIns="42099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icrosoft YaHe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362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 marL="0" marR="0" lvl="0" indent="0" algn="r" defTabSz="3730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412750" algn="l"/>
                <a:tab pos="827088" algn="l"/>
                <a:tab pos="1239838" algn="l"/>
                <a:tab pos="1654175" algn="l"/>
                <a:tab pos="2066925" algn="l"/>
                <a:tab pos="2481263" algn="l"/>
                <a:tab pos="2895600" algn="l"/>
              </a:tabLst>
              <a:defRPr/>
            </a:pPr>
            <a:fld id="{4C11251D-4992-4623-91ED-A4FADD1A4D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 charset="-122"/>
                <a:cs typeface="Segoe UI" charset="0"/>
              </a:rPr>
              <a:pPr marL="0" marR="0" lvl="0" indent="0" algn="r" defTabSz="373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412750" algn="l"/>
                  <a:tab pos="827088" algn="l"/>
                  <a:tab pos="1239838" algn="l"/>
                  <a:tab pos="1654175" algn="l"/>
                  <a:tab pos="2066925" algn="l"/>
                  <a:tab pos="2481263" algn="l"/>
                  <a:tab pos="2895600" algn="l"/>
                </a:tabLst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 charset="-122"/>
              <a:cs typeface="Segoe UI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39775"/>
            <a:ext cx="4851400" cy="36385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0964" name="Text Box 2"/>
          <p:cNvSpPr txBox="1">
            <a:spLocks noChangeArrowheads="1"/>
          </p:cNvSpPr>
          <p:nvPr/>
        </p:nvSpPr>
        <p:spPr bwMode="auto">
          <a:xfrm>
            <a:off x="667115" y="4617282"/>
            <a:ext cx="5331996" cy="43693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4198" tIns="42099" rIns="84198" bIns="42099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icrosoft YaHei" charset="0"/>
              <a:cs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189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5800"/>
            <a:ext cx="4549775" cy="3413125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Times New Roman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A72B1B3B-66F5-483A-83C1-2DFE85657D07}" type="slidenum">
              <a:rPr lang="fi-FI" smtClean="0"/>
              <a:pPr>
                <a:defRPr/>
              </a:pPr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6536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EBDA5-56D7-4D14-857B-90265240A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959B1-4E3A-466C-A17A-A69DA30EC3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8438" y="488950"/>
            <a:ext cx="1992312" cy="50561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1" y="488950"/>
            <a:ext cx="5824538" cy="50561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F0A81-959D-4E37-BD0B-84F5EB1A7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B672D-839A-4D2E-9869-5D3827413F76}" type="datetime1">
              <a:rPr lang="en-US"/>
              <a:pPr>
                <a:defRPr/>
              </a:pPr>
              <a:t>8/23/24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5D39D-C5E2-4A23-865C-255C26810039}" type="datetime1">
              <a:rPr lang="en-US"/>
              <a:pPr>
                <a:defRPr/>
              </a:pPr>
              <a:t>8/23/24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B020D-B345-4BAF-838E-7710A89F561F}" type="datetime1">
              <a:rPr lang="en-US"/>
              <a:pPr>
                <a:defRPr/>
              </a:pPr>
              <a:t>8/23/24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8" y="1604963"/>
            <a:ext cx="4030663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04963"/>
            <a:ext cx="4030662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A18C6-4F0E-4B1A-A1A4-B745067326F9}" type="datetime1">
              <a:rPr lang="en-US"/>
              <a:pPr>
                <a:defRPr/>
              </a:pPr>
              <a:t>8/23/24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56168-0D74-4B52-9684-22032F503678}" type="datetime1">
              <a:rPr lang="en-US"/>
              <a:pPr>
                <a:defRPr/>
              </a:pPr>
              <a:t>8/23/24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AACAC-2095-428D-B591-2DEE5C3E32E5}" type="datetime1">
              <a:rPr lang="en-US"/>
              <a:pPr>
                <a:defRPr/>
              </a:pPr>
              <a:t>8/23/24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09DB0-8C53-4825-83B3-8F08C5B60DB5}" type="datetime1">
              <a:rPr lang="en-US"/>
              <a:pPr>
                <a:defRPr/>
              </a:pPr>
              <a:t>8/23/24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04516-C203-4ECD-A15C-6D23A0E93761}" type="datetime1">
              <a:rPr lang="en-US"/>
              <a:pPr>
                <a:defRPr/>
              </a:pPr>
              <a:t>8/23/24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68AA0-9E5A-4248-AA2C-7295E213C7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FA317-4DB1-4009-8973-E1C686E885E9}" type="datetime1">
              <a:rPr lang="en-US"/>
              <a:pPr>
                <a:defRPr/>
              </a:pPr>
              <a:t>8/23/24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1D28A-D4C4-4BFF-ADB4-2F9125844B09}" type="datetime1">
              <a:rPr lang="en-US"/>
              <a:pPr>
                <a:defRPr/>
              </a:pPr>
              <a:t>8/23/24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8296" y="1604963"/>
            <a:ext cx="2052637" cy="3962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08688" cy="3962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3D36C-CE6B-40AB-8D44-42CE08EE7BAA}" type="datetime1">
              <a:rPr lang="en-US"/>
              <a:pPr>
                <a:defRPr/>
              </a:pPr>
              <a:t>8/23/24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770079"/>
            <a:ext cx="7753350" cy="1316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7400D-E520-49F1-9DA2-7CA4AC33BC37}" type="datetime1">
              <a:rPr lang="en-US"/>
              <a:pPr>
                <a:defRPr/>
              </a:pPr>
              <a:t>8/23/24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702080"/>
            <a:ext cx="8208000" cy="35424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5" y="5315698"/>
            <a:ext cx="5388448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" y="0"/>
            <a:ext cx="2033717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057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318135"/>
            <a:ext cx="8212380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19" y="1513935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19" y="1513935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>
          <a:xfrm>
            <a:off x="5056956" y="6180039"/>
            <a:ext cx="3619500" cy="1857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F12C3-4421-43A0-8844-8188FCFDF52F}" type="datetime1">
              <a:rPr lang="fi-FI" smtClean="0"/>
              <a:t>23.8.2024</a:t>
            </a:fld>
            <a:endParaRPr lang="fi-FI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>
          <a:xfrm>
            <a:off x="5056956" y="6021288"/>
            <a:ext cx="3619500" cy="158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>
          <a:xfrm>
            <a:off x="5056956" y="6365777"/>
            <a:ext cx="3619500" cy="16192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2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654880"/>
            <a:ext cx="2699808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62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7D3DD48-264F-4CDF-98BA-16982A3A05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42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74FE55C-0CE8-4450-AF70-FCD2B93423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38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E0954C3-5AA8-4801-8FED-3A7B0554C8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808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8" y="1582744"/>
            <a:ext cx="3910013" cy="4122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4" y="1582744"/>
            <a:ext cx="3910012" cy="4122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C7BD58A-A60F-4186-BCA9-FE1E5EE091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40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C2D96-13D3-4EBA-B638-D6BE603E4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7D96B63-A142-41E0-AF8C-4BD1047E45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718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F3500CE-6689-4B1C-9965-08824D2E4E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905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CCF24C1-E157-42C7-B274-C004687353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700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A479839-DC5B-47A1-A56E-43F29624AB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74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CBF079E-7A15-4AB2-9785-7E653A6D42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956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DD9BA7E-CD6D-45D3-A988-D7DF8DFCC6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55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613" y="488966"/>
            <a:ext cx="1992312" cy="5216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2" y="488966"/>
            <a:ext cx="5827713" cy="5216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4AED45C-D88B-4D58-BD71-6279E164F6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590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7D3DD48-264F-4CDF-98BA-16982A3A0550}" type="slidenum">
              <a:rPr lang="en-US">
                <a:ea typeface="WenQuanYi Zen Hei"/>
                <a:cs typeface="WenQuanYi Zen Hei"/>
              </a:rPr>
              <a:pPr/>
              <a:t>‹#›</a:t>
            </a:fld>
            <a:endParaRPr lang="en-US">
              <a:ea typeface="WenQuanYi Zen Hei"/>
              <a:cs typeface="WenQuanYi Zen Hei"/>
            </a:endParaRPr>
          </a:p>
        </p:txBody>
      </p:sp>
    </p:spTree>
    <p:extLst>
      <p:ext uri="{BB962C8B-B14F-4D97-AF65-F5344CB8AC3E}">
        <p14:creationId xmlns:p14="http://schemas.microsoft.com/office/powerpoint/2010/main" val="22309028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74FE55C-0CE8-4450-AF70-FCD2B9342311}" type="slidenum">
              <a:rPr lang="en-US">
                <a:ea typeface="WenQuanYi Zen Hei"/>
                <a:cs typeface="WenQuanYi Zen Hei"/>
              </a:rPr>
              <a:pPr/>
              <a:t>‹#›</a:t>
            </a:fld>
            <a:endParaRPr lang="en-US">
              <a:ea typeface="WenQuanYi Zen Hei"/>
              <a:cs typeface="WenQuanYi Zen Hei"/>
            </a:endParaRPr>
          </a:p>
        </p:txBody>
      </p:sp>
    </p:spTree>
    <p:extLst>
      <p:ext uri="{BB962C8B-B14F-4D97-AF65-F5344CB8AC3E}">
        <p14:creationId xmlns:p14="http://schemas.microsoft.com/office/powerpoint/2010/main" val="30208767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E0954C3-5AA8-4801-8FED-3A7B0554C84C}" type="slidenum">
              <a:rPr lang="en-US">
                <a:ea typeface="WenQuanYi Zen Hei"/>
                <a:cs typeface="WenQuanYi Zen Hei"/>
              </a:rPr>
              <a:pPr/>
              <a:t>‹#›</a:t>
            </a:fld>
            <a:endParaRPr lang="en-US">
              <a:ea typeface="WenQuanYi Zen Hei"/>
              <a:cs typeface="WenQuanYi Zen Hei"/>
            </a:endParaRPr>
          </a:p>
        </p:txBody>
      </p:sp>
    </p:spTree>
    <p:extLst>
      <p:ext uri="{BB962C8B-B14F-4D97-AF65-F5344CB8AC3E}">
        <p14:creationId xmlns:p14="http://schemas.microsoft.com/office/powerpoint/2010/main" val="4088861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8" y="1582738"/>
            <a:ext cx="3908425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333" y="1582738"/>
            <a:ext cx="3908425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A16CC-96F2-47A8-81C5-90F0B3909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82738"/>
            <a:ext cx="3910013" cy="4122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582738"/>
            <a:ext cx="3910012" cy="4122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C7BD58A-A60F-4186-BCA9-FE1E5EE09139}" type="slidenum">
              <a:rPr lang="en-US">
                <a:ea typeface="WenQuanYi Zen Hei"/>
                <a:cs typeface="WenQuanYi Zen Hei"/>
              </a:rPr>
              <a:pPr/>
              <a:t>‹#›</a:t>
            </a:fld>
            <a:endParaRPr lang="en-US">
              <a:ea typeface="WenQuanYi Zen Hei"/>
              <a:cs typeface="WenQuanYi Zen Hei"/>
            </a:endParaRPr>
          </a:p>
        </p:txBody>
      </p:sp>
    </p:spTree>
    <p:extLst>
      <p:ext uri="{BB962C8B-B14F-4D97-AF65-F5344CB8AC3E}">
        <p14:creationId xmlns:p14="http://schemas.microsoft.com/office/powerpoint/2010/main" val="2919687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7D96B63-A142-41E0-AF8C-4BD1047E4554}" type="slidenum">
              <a:rPr lang="en-US">
                <a:ea typeface="WenQuanYi Zen Hei"/>
                <a:cs typeface="WenQuanYi Zen Hei"/>
              </a:rPr>
              <a:pPr/>
              <a:t>‹#›</a:t>
            </a:fld>
            <a:endParaRPr lang="en-US">
              <a:ea typeface="WenQuanYi Zen Hei"/>
              <a:cs typeface="WenQuanYi Zen Hei"/>
            </a:endParaRPr>
          </a:p>
        </p:txBody>
      </p:sp>
    </p:spTree>
    <p:extLst>
      <p:ext uri="{BB962C8B-B14F-4D97-AF65-F5344CB8AC3E}">
        <p14:creationId xmlns:p14="http://schemas.microsoft.com/office/powerpoint/2010/main" val="37000395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F3500CE-6689-4B1C-9965-08824D2E4EEB}" type="slidenum">
              <a:rPr lang="en-US">
                <a:ea typeface="WenQuanYi Zen Hei"/>
                <a:cs typeface="WenQuanYi Zen Hei"/>
              </a:rPr>
              <a:pPr/>
              <a:t>‹#›</a:t>
            </a:fld>
            <a:endParaRPr lang="en-US">
              <a:ea typeface="WenQuanYi Zen Hei"/>
              <a:cs typeface="WenQuanYi Zen Hei"/>
            </a:endParaRPr>
          </a:p>
        </p:txBody>
      </p:sp>
    </p:spTree>
    <p:extLst>
      <p:ext uri="{BB962C8B-B14F-4D97-AF65-F5344CB8AC3E}">
        <p14:creationId xmlns:p14="http://schemas.microsoft.com/office/powerpoint/2010/main" val="26585584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CCF24C1-E157-42C7-B274-C0046873535C}" type="slidenum">
              <a:rPr lang="en-US">
                <a:ea typeface="WenQuanYi Zen Hei"/>
                <a:cs typeface="WenQuanYi Zen Hei"/>
              </a:rPr>
              <a:pPr/>
              <a:t>‹#›</a:t>
            </a:fld>
            <a:endParaRPr lang="en-US">
              <a:ea typeface="WenQuanYi Zen Hei"/>
              <a:cs typeface="WenQuanYi Zen Hei"/>
            </a:endParaRPr>
          </a:p>
        </p:txBody>
      </p:sp>
    </p:spTree>
    <p:extLst>
      <p:ext uri="{BB962C8B-B14F-4D97-AF65-F5344CB8AC3E}">
        <p14:creationId xmlns:p14="http://schemas.microsoft.com/office/powerpoint/2010/main" val="3862123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A479839-DC5B-47A1-A56E-43F29624ABC0}" type="slidenum">
              <a:rPr lang="en-US">
                <a:ea typeface="WenQuanYi Zen Hei"/>
                <a:cs typeface="WenQuanYi Zen Hei"/>
              </a:rPr>
              <a:pPr/>
              <a:t>‹#›</a:t>
            </a:fld>
            <a:endParaRPr lang="en-US">
              <a:ea typeface="WenQuanYi Zen Hei"/>
              <a:cs typeface="WenQuanYi Zen Hei"/>
            </a:endParaRPr>
          </a:p>
        </p:txBody>
      </p:sp>
    </p:spTree>
    <p:extLst>
      <p:ext uri="{BB962C8B-B14F-4D97-AF65-F5344CB8AC3E}">
        <p14:creationId xmlns:p14="http://schemas.microsoft.com/office/powerpoint/2010/main" val="3784680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CBF079E-7A15-4AB2-9785-7E653A6D4288}" type="slidenum">
              <a:rPr lang="en-US">
                <a:ea typeface="WenQuanYi Zen Hei"/>
                <a:cs typeface="WenQuanYi Zen Hei"/>
              </a:rPr>
              <a:pPr/>
              <a:t>‹#›</a:t>
            </a:fld>
            <a:endParaRPr lang="en-US">
              <a:ea typeface="WenQuanYi Zen Hei"/>
              <a:cs typeface="WenQuanYi Zen Hei"/>
            </a:endParaRPr>
          </a:p>
        </p:txBody>
      </p:sp>
    </p:spTree>
    <p:extLst>
      <p:ext uri="{BB962C8B-B14F-4D97-AF65-F5344CB8AC3E}">
        <p14:creationId xmlns:p14="http://schemas.microsoft.com/office/powerpoint/2010/main" val="21959106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DD9BA7E-CD6D-45D3-A988-D7DF8DFCC659}" type="slidenum">
              <a:rPr lang="en-US">
                <a:ea typeface="WenQuanYi Zen Hei"/>
                <a:cs typeface="WenQuanYi Zen Hei"/>
              </a:rPr>
              <a:pPr/>
              <a:t>‹#›</a:t>
            </a:fld>
            <a:endParaRPr lang="en-US">
              <a:ea typeface="WenQuanYi Zen Hei"/>
              <a:cs typeface="WenQuanYi Zen Hei"/>
            </a:endParaRPr>
          </a:p>
        </p:txBody>
      </p:sp>
    </p:spTree>
    <p:extLst>
      <p:ext uri="{BB962C8B-B14F-4D97-AF65-F5344CB8AC3E}">
        <p14:creationId xmlns:p14="http://schemas.microsoft.com/office/powerpoint/2010/main" val="26491965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613" y="488950"/>
            <a:ext cx="1992312" cy="5216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488950"/>
            <a:ext cx="5827713" cy="5216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4AED45C-D88B-4D58-BD71-6279E164F648}" type="slidenum">
              <a:rPr lang="en-US">
                <a:ea typeface="WenQuanYi Zen Hei"/>
                <a:cs typeface="WenQuanYi Zen Hei"/>
              </a:rPr>
              <a:pPr/>
              <a:t>‹#›</a:t>
            </a:fld>
            <a:endParaRPr lang="en-US">
              <a:ea typeface="WenQuanYi Zen Hei"/>
              <a:cs typeface="WenQuanYi Zen Hei"/>
            </a:endParaRPr>
          </a:p>
        </p:txBody>
      </p:sp>
    </p:spTree>
    <p:extLst>
      <p:ext uri="{BB962C8B-B14F-4D97-AF65-F5344CB8AC3E}">
        <p14:creationId xmlns:p14="http://schemas.microsoft.com/office/powerpoint/2010/main" val="1137230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2718C-1927-4DC4-A981-F6BD53A16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D9F40-45AA-479C-BF40-024193764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F417F-7EB1-49C0-A8BA-AC92C532B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B3DFD-FAFA-45F8-9FCB-FB8969AFF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E68A4-F1A1-4F42-AB93-FB512A568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5908" y="5815029"/>
            <a:ext cx="2479675" cy="1042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1" y="488952"/>
            <a:ext cx="7969250" cy="1063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Muokkaa otsikon tekstimuotoa napsauttamalla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1" y="1582738"/>
            <a:ext cx="7969250" cy="3962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Muokkaa jäsennyksen tekstimuotoa napsauttamalla</a:t>
            </a:r>
          </a:p>
          <a:p>
            <a:pPr lvl="1"/>
            <a:r>
              <a:rPr lang="en-GB"/>
              <a:t>Toinen jäsennystaso</a:t>
            </a:r>
          </a:p>
          <a:p>
            <a:pPr lvl="2"/>
            <a:r>
              <a:rPr lang="en-GB"/>
              <a:t>Kolmas jäsennystaso</a:t>
            </a:r>
          </a:p>
          <a:p>
            <a:pPr lvl="3"/>
            <a:r>
              <a:rPr lang="en-GB"/>
              <a:t>Neljäs jäsennystaso</a:t>
            </a:r>
          </a:p>
          <a:p>
            <a:pPr lvl="4"/>
            <a:r>
              <a:rPr lang="en-GB"/>
              <a:t>Viides jäsennystaso</a:t>
            </a:r>
          </a:p>
          <a:p>
            <a:pPr lvl="4"/>
            <a:r>
              <a:rPr lang="en-GB"/>
              <a:t>Kuudes jäsennystaso</a:t>
            </a:r>
          </a:p>
          <a:p>
            <a:pPr lvl="4"/>
            <a:r>
              <a:rPr lang="en-GB"/>
              <a:t>Seitsemäs jäsennystaso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2052640" y="6551629"/>
            <a:ext cx="2836862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215900" y="6372241"/>
            <a:ext cx="88138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503238" y="6551629"/>
            <a:ext cx="127635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726B9A2-58D9-41F2-8337-C53830150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Rectangle 7"/>
          <p:cNvSpPr>
            <a:spLocks noChangeArrowheads="1"/>
          </p:cNvSpPr>
          <p:nvPr/>
        </p:nvSpPr>
        <p:spPr bwMode="auto">
          <a:xfrm>
            <a:off x="571508" y="5811854"/>
            <a:ext cx="7985125" cy="65087"/>
          </a:xfrm>
          <a:prstGeom prst="rect">
            <a:avLst/>
          </a:prstGeom>
          <a:solidFill>
            <a:srgbClr val="ED293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Microsoft YaHei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Microsoft YaHei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Microsoft YaHei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Microsoft YaHei" charset="-122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Microsoft YaHei" charset="-122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Microsoft YaHei" charset="-122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Microsoft YaHei" charset="-122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6" cstate="print"/>
          <a:srcRect t="3482"/>
          <a:stretch>
            <a:fillRect/>
          </a:stretch>
        </p:blipFill>
        <p:spPr bwMode="auto">
          <a:xfrm>
            <a:off x="0" y="15875"/>
            <a:ext cx="2051050" cy="1804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406400" y="1712918"/>
            <a:ext cx="8324850" cy="3919537"/>
          </a:xfrm>
          <a:prstGeom prst="rect">
            <a:avLst/>
          </a:prstGeom>
          <a:solidFill>
            <a:srgbClr val="ED293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1770079"/>
            <a:ext cx="7753350" cy="1316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Muokkaa otsikon tekstimuotoa napsauttamalla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2860676" y="5959475"/>
            <a:ext cx="200977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z="1200" b="1" smtClean="0">
                <a:solidFill>
                  <a:srgbClr val="928B81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pPr>
              <a:defRPr/>
            </a:pPr>
            <a:fld id="{D1C0B7C2-6ABF-4635-8312-18445E17F2C4}" type="datetime1">
              <a:rPr lang="en-US"/>
              <a:pPr>
                <a:defRPr/>
              </a:pPr>
              <a:t>8/23/24</a:t>
            </a:fld>
            <a:endParaRPr lang="en-US"/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8" y="1604963"/>
            <a:ext cx="8213725" cy="3962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Muokkaa jäsennyksen tekstimuotoa napsauttamalla</a:t>
            </a:r>
          </a:p>
          <a:p>
            <a:pPr lvl="1"/>
            <a:r>
              <a:rPr lang="en-GB"/>
              <a:t>Toinen jäsennystaso</a:t>
            </a:r>
          </a:p>
          <a:p>
            <a:pPr lvl="2"/>
            <a:r>
              <a:rPr lang="en-GB"/>
              <a:t>Kolmas jäsennystaso</a:t>
            </a:r>
          </a:p>
          <a:p>
            <a:pPr lvl="3"/>
            <a:r>
              <a:rPr lang="en-GB"/>
              <a:t>Neljäs jäsennystaso</a:t>
            </a:r>
          </a:p>
          <a:p>
            <a:pPr lvl="4"/>
            <a:r>
              <a:rPr lang="en-GB"/>
              <a:t>Viides jäsennystaso</a:t>
            </a:r>
          </a:p>
          <a:p>
            <a:pPr lvl="4"/>
            <a:r>
              <a:rPr lang="en-GB"/>
              <a:t>Kuudes jäsennystaso</a:t>
            </a:r>
          </a:p>
          <a:p>
            <a:pPr lvl="4"/>
            <a:r>
              <a:rPr lang="en-GB"/>
              <a:t>Seitsemäs jäsennystaso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760" r:id="rId13"/>
    <p:sldLayoutId id="2147483762" r:id="rId14"/>
  </p:sldLayoutIdLst>
  <p:hf sldNum="0" hdr="0" ft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Microsoft YaHei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Microsoft YaHei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Microsoft YaHei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Microsoft YaHei" charset="-122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Microsoft YaHei" charset="-122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Microsoft YaHei" charset="-122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Microsoft YaHei" charset="-122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29"/>
          <a:stretch>
            <a:fillRect/>
          </a:stretch>
        </p:blipFill>
        <p:spPr bwMode="auto">
          <a:xfrm>
            <a:off x="215908" y="5994416"/>
            <a:ext cx="247967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b="224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2" y="488950"/>
            <a:ext cx="79724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Muokkaa otsikon tekstimuotoa napsauttamalla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2" y="1582744"/>
            <a:ext cx="7972425" cy="412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Muokkaa jäsennyksen tekstimuotoa napsauttamalla</a:t>
            </a:r>
          </a:p>
          <a:p>
            <a:pPr lvl="1"/>
            <a:r>
              <a:rPr lang="en-GB"/>
              <a:t>Toinen jäsennystaso</a:t>
            </a:r>
          </a:p>
          <a:p>
            <a:pPr lvl="2"/>
            <a:r>
              <a:rPr lang="en-GB"/>
              <a:t>Kolmas jäsennystaso</a:t>
            </a:r>
          </a:p>
          <a:p>
            <a:pPr lvl="3"/>
            <a:r>
              <a:rPr lang="en-GB"/>
              <a:t>Neljäs jäsennystaso</a:t>
            </a:r>
          </a:p>
          <a:p>
            <a:pPr lvl="4"/>
            <a:r>
              <a:rPr lang="en-GB"/>
              <a:t>Viides jäsennystaso</a:t>
            </a:r>
          </a:p>
          <a:p>
            <a:pPr lvl="4"/>
            <a:r>
              <a:rPr lang="en-GB"/>
              <a:t>Kuudes jäsennystaso</a:t>
            </a:r>
          </a:p>
          <a:p>
            <a:pPr lvl="4"/>
            <a:r>
              <a:rPr lang="en-GB"/>
              <a:t>Seitsemäs jäsennystaso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5435601" y="6443663"/>
            <a:ext cx="15367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343775" y="6443679"/>
            <a:ext cx="1531938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1B408A11-5854-4C37-8288-F879713499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571508" y="6172200"/>
            <a:ext cx="7985125" cy="65088"/>
          </a:xfrm>
          <a:prstGeom prst="rect">
            <a:avLst/>
          </a:prstGeom>
          <a:solidFill>
            <a:srgbClr val="ED293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76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WenQuanYi Zen Hei" charset="0"/>
          <a:cs typeface="WenQuanYi Zen Hei" charset="0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WenQuanYi Zen Hei" charset="0"/>
          <a:cs typeface="WenQuanYi Zen Hei" charset="0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WenQuanYi Zen Hei" charset="0"/>
          <a:cs typeface="WenQuanYi Zen Hei" charset="0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WenQuanYi Zen Hei" charset="0"/>
          <a:cs typeface="WenQuanYi Zen Hei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WenQuanYi Zen Hei" charset="0"/>
          <a:cs typeface="WenQuanYi Zen Hei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WenQuanYi Zen Hei" charset="0"/>
          <a:cs typeface="WenQuanYi Zen Hei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WenQuanYi Zen Hei" charset="0"/>
          <a:cs typeface="WenQuanYi Zen Hei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WenQuanYi Zen Hei" charset="0"/>
          <a:cs typeface="WenQuanYi Zen Hei" charset="0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29"/>
          <a:stretch>
            <a:fillRect/>
          </a:stretch>
        </p:blipFill>
        <p:spPr bwMode="auto">
          <a:xfrm>
            <a:off x="215900" y="5994400"/>
            <a:ext cx="247967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b="224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488950"/>
            <a:ext cx="79724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Muokkaa otsikon tekstimuotoa napsauttamalla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582738"/>
            <a:ext cx="7972425" cy="412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Muokkaa jäsennyksen tekstimuotoa napsauttamalla</a:t>
            </a:r>
          </a:p>
          <a:p>
            <a:pPr lvl="1"/>
            <a:r>
              <a:rPr lang="en-GB"/>
              <a:t>Toinen jäsennystaso</a:t>
            </a:r>
          </a:p>
          <a:p>
            <a:pPr lvl="2"/>
            <a:r>
              <a:rPr lang="en-GB"/>
              <a:t>Kolmas jäsennystaso</a:t>
            </a:r>
          </a:p>
          <a:p>
            <a:pPr lvl="3"/>
            <a:r>
              <a:rPr lang="en-GB"/>
              <a:t>Neljäs jäsennystaso</a:t>
            </a:r>
          </a:p>
          <a:p>
            <a:pPr lvl="4"/>
            <a:r>
              <a:rPr lang="en-GB"/>
              <a:t>Viides jäsennystaso</a:t>
            </a:r>
          </a:p>
          <a:p>
            <a:pPr lvl="4"/>
            <a:r>
              <a:rPr lang="en-GB"/>
              <a:t>Kuudes jäsennystaso</a:t>
            </a:r>
          </a:p>
          <a:p>
            <a:pPr lvl="4"/>
            <a:r>
              <a:rPr lang="en-GB"/>
              <a:t>Seitsemäs jäsennystaso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5435600" y="6443663"/>
            <a:ext cx="15367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>
              <a:solidFill>
                <a:srgbClr val="FFFFFF"/>
              </a:solidFill>
              <a:cs typeface="WenQuanYi Zen Hei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343775" y="6443663"/>
            <a:ext cx="1531938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1B408A11-5854-4C37-8288-F87971349992}" type="slidenum">
              <a:rPr lang="en-US" smtClean="0">
                <a:ea typeface="WenQuanYi Zen Hei"/>
                <a:cs typeface="WenQuanYi Zen Hei"/>
              </a:rPr>
              <a:pPr/>
              <a:t>‹#›</a:t>
            </a:fld>
            <a:endParaRPr lang="en-US">
              <a:ea typeface="WenQuanYi Zen Hei"/>
              <a:cs typeface="WenQuanYi Zen Hei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571500" y="6172200"/>
            <a:ext cx="7985125" cy="65088"/>
          </a:xfrm>
          <a:prstGeom prst="rect">
            <a:avLst/>
          </a:prstGeom>
          <a:solidFill>
            <a:srgbClr val="ED293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>
              <a:solidFill>
                <a:srgbClr val="FFFFFF"/>
              </a:solidFill>
              <a:cs typeface="WenQuanYi Zen Hei"/>
            </a:endParaRPr>
          </a:p>
        </p:txBody>
      </p:sp>
    </p:spTree>
    <p:extLst>
      <p:ext uri="{BB962C8B-B14F-4D97-AF65-F5344CB8AC3E}">
        <p14:creationId xmlns:p14="http://schemas.microsoft.com/office/powerpoint/2010/main" val="63894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WenQuanYi Zen Hei" charset="0"/>
          <a:cs typeface="WenQuanYi Zen Hei" charset="0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WenQuanYi Zen Hei" charset="0"/>
          <a:cs typeface="WenQuanYi Zen Hei" charset="0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WenQuanYi Zen Hei" charset="0"/>
          <a:cs typeface="WenQuanYi Zen Hei" charset="0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WenQuanYi Zen Hei" charset="0"/>
          <a:cs typeface="WenQuanYi Zen Hei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WenQuanYi Zen Hei" charset="0"/>
          <a:cs typeface="WenQuanYi Zen Hei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WenQuanYi Zen Hei" charset="0"/>
          <a:cs typeface="WenQuanYi Zen Hei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WenQuanYi Zen Hei" charset="0"/>
          <a:cs typeface="WenQuanYi Zen Hei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ED2939"/>
          </a:solidFill>
          <a:latin typeface="Arial" charset="0"/>
          <a:ea typeface="WenQuanYi Zen Hei" charset="0"/>
          <a:cs typeface="WenQuanYi Zen Hei" charset="0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tiff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aivas, vuori, luonto, kaupunki&#10;&#10;Kuvaus luotu automaattisesti">
            <a:extLst>
              <a:ext uri="{FF2B5EF4-FFF2-40B4-BE49-F238E27FC236}">
                <a16:creationId xmlns:a16="http://schemas.microsoft.com/office/drawing/2014/main" id="{6AC00473-4444-9043-9968-4240E134F0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5240"/>
            <a:ext cx="10264140" cy="6842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066800"/>
            <a:ext cx="8153400" cy="2057400"/>
          </a:xfrm>
        </p:spPr>
        <p:txBody>
          <a:bodyPr anchor="t"/>
          <a:lstStyle/>
          <a:p>
            <a:pPr>
              <a:spcAft>
                <a:spcPts val="2400"/>
              </a:spcAft>
            </a:pPr>
            <a:r>
              <a:rPr lang="en-GB" sz="2800" i="1" dirty="0">
                <a:solidFill>
                  <a:schemeClr val="tx1"/>
                </a:solidFill>
                <a:latin typeface="Georgia" panose="02040502050405020303" pitchFamily="18" charset="0"/>
              </a:rPr>
              <a:t>WOPM2024: OPM tutorial</a:t>
            </a:r>
            <a:br>
              <a:rPr lang="en-GB" sz="2800" i="1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br>
              <a:rPr lang="en-GB" sz="4400" dirty="0">
                <a:solidFill>
                  <a:schemeClr val="tx1"/>
                </a:solidFill>
              </a:rPr>
            </a:br>
            <a:r>
              <a:rPr lang="en-GB" sz="4400" dirty="0">
                <a:solidFill>
                  <a:schemeClr val="tx1"/>
                </a:solidFill>
              </a:rPr>
              <a:t>From sensors to a sensor array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341224"/>
            <a:ext cx="3581400" cy="6096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Lauri Parkkonen</a:t>
            </a:r>
          </a:p>
        </p:txBody>
      </p:sp>
      <p:pic>
        <p:nvPicPr>
          <p:cNvPr id="10" name="Kuva 9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B15AF1A-C12C-5540-8950-5C4CC9EF4B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0" t="25555" r="22671" b="25555"/>
          <a:stretch/>
        </p:blipFill>
        <p:spPr>
          <a:xfrm>
            <a:off x="304800" y="4786489"/>
            <a:ext cx="1981200" cy="161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93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AutoShape 4"/>
          <p:cNvSpPr>
            <a:spLocks noChangeArrowheads="1"/>
          </p:cNvSpPr>
          <p:nvPr/>
        </p:nvSpPr>
        <p:spPr bwMode="auto">
          <a:xfrm>
            <a:off x="914400" y="1643067"/>
            <a:ext cx="2089150" cy="312737"/>
          </a:xfrm>
          <a:custGeom>
            <a:avLst/>
            <a:gdLst>
              <a:gd name="T0" fmla="*/ 2089150 w 2089440"/>
              <a:gd name="T1" fmla="*/ 156369 h 312513"/>
              <a:gd name="T2" fmla="*/ 1044575 w 2089440"/>
              <a:gd name="T3" fmla="*/ 312737 h 312513"/>
              <a:gd name="T4" fmla="*/ 0 w 2089440"/>
              <a:gd name="T5" fmla="*/ 156369 h 312513"/>
              <a:gd name="T6" fmla="*/ 1044575 w 2089440"/>
              <a:gd name="T7" fmla="*/ 0 h 31251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089440"/>
              <a:gd name="T13" fmla="*/ 0 h 312513"/>
              <a:gd name="T14" fmla="*/ 2089440 w 2089440"/>
              <a:gd name="T15" fmla="*/ 312513 h 3125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89440" h="312513">
                <a:moveTo>
                  <a:pt x="0" y="0"/>
                </a:moveTo>
                <a:lnTo>
                  <a:pt x="6398" y="0"/>
                </a:lnTo>
                <a:lnTo>
                  <a:pt x="6398" y="956"/>
                </a:lnTo>
                <a:lnTo>
                  <a:pt x="0" y="956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icrosoft YaHei" charset="-122"/>
            </a:endParaRPr>
          </a:p>
        </p:txBody>
      </p:sp>
      <p:sp>
        <p:nvSpPr>
          <p:cNvPr id="22534" name="AutoShape 5"/>
          <p:cNvSpPr>
            <a:spLocks noChangeArrowheads="1"/>
          </p:cNvSpPr>
          <p:nvPr/>
        </p:nvSpPr>
        <p:spPr bwMode="auto">
          <a:xfrm>
            <a:off x="4016384" y="2651117"/>
            <a:ext cx="312406" cy="1326444"/>
          </a:xfrm>
          <a:custGeom>
            <a:avLst/>
            <a:gdLst>
              <a:gd name="T0" fmla="*/ 327025 w 326880"/>
              <a:gd name="T1" fmla="*/ 701676 h 1402707"/>
              <a:gd name="T2" fmla="*/ 163513 w 326880"/>
              <a:gd name="T3" fmla="*/ 1403350 h 1402707"/>
              <a:gd name="T4" fmla="*/ 0 w 326880"/>
              <a:gd name="T5" fmla="*/ 701676 h 1402707"/>
              <a:gd name="T6" fmla="*/ 163513 w 326880"/>
              <a:gd name="T7" fmla="*/ 0 h 140270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26880"/>
              <a:gd name="T13" fmla="*/ 0 h 1402707"/>
              <a:gd name="T14" fmla="*/ 326880 w 326880"/>
              <a:gd name="T15" fmla="*/ 1402707 h 140270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6880" h="1402707">
                <a:moveTo>
                  <a:pt x="0" y="0"/>
                </a:moveTo>
                <a:lnTo>
                  <a:pt x="1000" y="0"/>
                </a:lnTo>
                <a:lnTo>
                  <a:pt x="1000" y="4298"/>
                </a:lnTo>
                <a:lnTo>
                  <a:pt x="0" y="4298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icrosoft YaHei" charset="-122"/>
            </a:endParaRPr>
          </a:p>
        </p:txBody>
      </p:sp>
      <p:sp>
        <p:nvSpPr>
          <p:cNvPr id="22535" name="AutoShape 6"/>
          <p:cNvSpPr>
            <a:spLocks noChangeArrowheads="1"/>
          </p:cNvSpPr>
          <p:nvPr/>
        </p:nvSpPr>
        <p:spPr bwMode="auto">
          <a:xfrm>
            <a:off x="533400" y="1079500"/>
            <a:ext cx="6362697" cy="749300"/>
          </a:xfrm>
          <a:custGeom>
            <a:avLst/>
            <a:gdLst>
              <a:gd name="T0" fmla="*/ 8391525 w 8392320"/>
              <a:gd name="T1" fmla="*/ 374651 h 748879"/>
              <a:gd name="T2" fmla="*/ 4195763 w 8392320"/>
              <a:gd name="T3" fmla="*/ 749300 h 748879"/>
              <a:gd name="T4" fmla="*/ 0 w 8392320"/>
              <a:gd name="T5" fmla="*/ 374651 h 748879"/>
              <a:gd name="T6" fmla="*/ 4195763 w 8392320"/>
              <a:gd name="T7" fmla="*/ 0 h 748879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8392320"/>
              <a:gd name="T13" fmla="*/ 0 h 748879"/>
              <a:gd name="T14" fmla="*/ 8392320 w 8392320"/>
              <a:gd name="T15" fmla="*/ 748879 h 7488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92320" h="748879">
                <a:moveTo>
                  <a:pt x="0" y="0"/>
                </a:moveTo>
                <a:lnTo>
                  <a:pt x="20835" y="0"/>
                </a:lnTo>
                <a:lnTo>
                  <a:pt x="20835" y="2292"/>
                </a:lnTo>
                <a:lnTo>
                  <a:pt x="0" y="2292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81639" tIns="42452" rIns="81639" bIns="42452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itchFamily="16" charset="0"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150225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mincho" charset="0"/>
                <a:cs typeface="msmincho" charset="0"/>
              </a:rPr>
              <a:t>OPM vs. SQUID array; relative spatial resolution with ~100 channels</a:t>
            </a:r>
          </a:p>
        </p:txBody>
      </p:sp>
      <p:pic>
        <p:nvPicPr>
          <p:cNvPr id="2253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4947" y="1828800"/>
            <a:ext cx="4774853" cy="429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37" name="Line 8"/>
          <p:cNvSpPr>
            <a:spLocks noChangeShapeType="1"/>
          </p:cNvSpPr>
          <p:nvPr/>
        </p:nvSpPr>
        <p:spPr bwMode="auto">
          <a:xfrm>
            <a:off x="6096000" y="5578467"/>
            <a:ext cx="1935098" cy="1501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icrosoft YaHei" charset="-122"/>
            </a:endParaRPr>
          </a:p>
        </p:txBody>
      </p:sp>
      <p:sp>
        <p:nvSpPr>
          <p:cNvPr id="22538" name="Line 9"/>
          <p:cNvSpPr>
            <a:spLocks noChangeShapeType="1"/>
          </p:cNvSpPr>
          <p:nvPr/>
        </p:nvSpPr>
        <p:spPr bwMode="auto">
          <a:xfrm flipV="1">
            <a:off x="6256337" y="4651367"/>
            <a:ext cx="1517" cy="793766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icrosoft YaHei" charset="-122"/>
            </a:endParaRPr>
          </a:p>
        </p:txBody>
      </p:sp>
      <p:sp>
        <p:nvSpPr>
          <p:cNvPr id="22539" name="AutoShape 10"/>
          <p:cNvSpPr>
            <a:spLocks noChangeArrowheads="1"/>
          </p:cNvSpPr>
          <p:nvPr/>
        </p:nvSpPr>
        <p:spPr bwMode="auto">
          <a:xfrm>
            <a:off x="6256337" y="4918067"/>
            <a:ext cx="2543227" cy="367624"/>
          </a:xfrm>
          <a:custGeom>
            <a:avLst/>
            <a:gdLst>
              <a:gd name="T0" fmla="*/ 1958975 w 1959840"/>
              <a:gd name="T1" fmla="*/ 413544 h 828086"/>
              <a:gd name="T2" fmla="*/ 979488 w 1959840"/>
              <a:gd name="T3" fmla="*/ 827088 h 828086"/>
              <a:gd name="T4" fmla="*/ 0 w 1959840"/>
              <a:gd name="T5" fmla="*/ 413544 h 828086"/>
              <a:gd name="T6" fmla="*/ 979488 w 1959840"/>
              <a:gd name="T7" fmla="*/ 0 h 828086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59840"/>
              <a:gd name="T13" fmla="*/ 0 h 828086"/>
              <a:gd name="T14" fmla="*/ 1959840 w 1959840"/>
              <a:gd name="T15" fmla="*/ 828086 h 8280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59840" h="828086">
                <a:moveTo>
                  <a:pt x="0" y="0"/>
                </a:moveTo>
                <a:lnTo>
                  <a:pt x="6001" y="0"/>
                </a:lnTo>
                <a:lnTo>
                  <a:pt x="6001" y="2535"/>
                </a:lnTo>
                <a:lnTo>
                  <a:pt x="0" y="2535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itchFamily="16" charset="0"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mincho" charset="0"/>
                <a:cs typeface="msmincho" charset="0"/>
              </a:rPr>
              <a:t>On-scalp (OPM) better</a:t>
            </a:r>
          </a:p>
        </p:txBody>
      </p:sp>
      <p:sp>
        <p:nvSpPr>
          <p:cNvPr id="22540" name="Text Box 11"/>
          <p:cNvSpPr txBox="1">
            <a:spLocks noChangeArrowheads="1"/>
          </p:cNvSpPr>
          <p:nvPr/>
        </p:nvSpPr>
        <p:spPr bwMode="auto">
          <a:xfrm>
            <a:off x="5559425" y="1866892"/>
            <a:ext cx="771917" cy="3901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itchFamily="16" charset="0"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Ratio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E5BF8DD-0362-2FD4-4B55-BE6FB71C5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2" y="488950"/>
            <a:ext cx="7972425" cy="1066800"/>
          </a:xfrm>
        </p:spPr>
        <p:txBody>
          <a:bodyPr/>
          <a:lstStyle/>
          <a:p>
            <a:r>
              <a:rPr lang="en-GB" dirty="0"/>
              <a:t>OPM array increases spatial resolution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0F460298-5C29-4E7B-9322-AB5A3E757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477000"/>
            <a:ext cx="6019800" cy="381000"/>
          </a:xfrm>
          <a:custGeom>
            <a:avLst/>
            <a:gdLst>
              <a:gd name="T0" fmla="*/ 4438650 w 4439520"/>
              <a:gd name="T1" fmla="*/ 142875 h 286591"/>
              <a:gd name="T2" fmla="*/ 2219325 w 4439520"/>
              <a:gd name="T3" fmla="*/ 285750 h 286591"/>
              <a:gd name="T4" fmla="*/ 0 w 4439520"/>
              <a:gd name="T5" fmla="*/ 142875 h 286591"/>
              <a:gd name="T6" fmla="*/ 2219325 w 4439520"/>
              <a:gd name="T7" fmla="*/ 0 h 286591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4439520"/>
              <a:gd name="T13" fmla="*/ 0 h 286591"/>
              <a:gd name="T14" fmla="*/ 4439520 w 4439520"/>
              <a:gd name="T15" fmla="*/ 286591 h 28659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39520" h="286591">
                <a:moveTo>
                  <a:pt x="0" y="0"/>
                </a:moveTo>
                <a:lnTo>
                  <a:pt x="13594" y="0"/>
                </a:lnTo>
                <a:lnTo>
                  <a:pt x="13594" y="877"/>
                </a:lnTo>
                <a:lnTo>
                  <a:pt x="0" y="877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algn="r"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sz="1600" i="1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Iivanainen</a:t>
            </a:r>
            <a:r>
              <a:rPr lang="en-US" sz="16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Stenroos</a:t>
            </a:r>
            <a:r>
              <a:rPr lang="en-US" sz="16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Parkkonen</a:t>
            </a:r>
            <a:r>
              <a:rPr lang="en-US" sz="16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 (Neuroimage 2017)</a:t>
            </a:r>
          </a:p>
        </p:txBody>
      </p:sp>
    </p:spTree>
    <p:extLst>
      <p:ext uri="{BB962C8B-B14F-4D97-AF65-F5344CB8AC3E}">
        <p14:creationId xmlns:p14="http://schemas.microsoft.com/office/powerpoint/2010/main" val="27490918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1" y="382589"/>
            <a:ext cx="8224838" cy="1141413"/>
          </a:xfrm>
        </p:spPr>
        <p:txBody>
          <a:bodyPr/>
          <a:lstStyle/>
          <a:p>
            <a: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150225" algn="l"/>
              </a:tabLst>
            </a:pPr>
            <a:r>
              <a:rPr lang="en-US" dirty="0">
                <a:latin typeface="Arial" charset="0"/>
                <a:cs typeface="Arial" charset="0"/>
              </a:rPr>
              <a:t>OPM MEG: Towards non-invasive </a:t>
            </a:r>
            <a:r>
              <a:rPr lang="en-US" dirty="0" err="1">
                <a:latin typeface="Arial" charset="0"/>
                <a:cs typeface="Arial" charset="0"/>
              </a:rPr>
              <a:t>corticography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99716"/>
            <a:ext cx="5060950" cy="4396284"/>
          </a:xfrm>
        </p:spPr>
        <p:txBody>
          <a:bodyPr/>
          <a:lstStyle/>
          <a:p>
            <a:pPr marL="501650" indent="-501650">
              <a:buSzPct val="100000"/>
              <a:buFont typeface="Arial" pitchFamily="34" charset="0"/>
              <a:buChar char="•"/>
              <a:tabLst>
                <a:tab pos="501650" algn="l"/>
                <a:tab pos="596900" algn="l"/>
                <a:tab pos="1004888" algn="l"/>
                <a:tab pos="1411288" algn="l"/>
                <a:tab pos="1819275" algn="l"/>
                <a:tab pos="2227263" algn="l"/>
                <a:tab pos="2633663" algn="l"/>
                <a:tab pos="3041650" algn="l"/>
                <a:tab pos="3449638" algn="l"/>
                <a:tab pos="3857625" algn="l"/>
                <a:tab pos="4264025" algn="l"/>
                <a:tab pos="4672013" algn="l"/>
                <a:tab pos="5080000" algn="l"/>
                <a:tab pos="5486400" algn="l"/>
                <a:tab pos="5894388" algn="l"/>
                <a:tab pos="6302375" algn="l"/>
                <a:tab pos="6710363" algn="l"/>
                <a:tab pos="7116763" algn="l"/>
                <a:tab pos="7524750" algn="l"/>
                <a:tab pos="7932738" algn="l"/>
                <a:tab pos="8339138" algn="l"/>
              </a:tabLst>
            </a:pPr>
            <a:r>
              <a:rPr lang="en-US" sz="2400" dirty="0">
                <a:latin typeface="Arial" charset="0"/>
                <a:cs typeface="Arial" charset="0"/>
              </a:rPr>
              <a:t>Clinical electrocorticographic (</a:t>
            </a:r>
            <a:r>
              <a:rPr lang="en-US" sz="2400" dirty="0" err="1">
                <a:latin typeface="Arial" charset="0"/>
                <a:cs typeface="Arial" charset="0"/>
              </a:rPr>
              <a:t>ECoG</a:t>
            </a:r>
            <a:r>
              <a:rPr lang="en-US" sz="2400" dirty="0">
                <a:latin typeface="Arial" charset="0"/>
                <a:cs typeface="Arial" charset="0"/>
              </a:rPr>
              <a:t>) grid: 3-mm diameter electrodes with 10-mm spacing</a:t>
            </a:r>
          </a:p>
          <a:p>
            <a:pPr marL="501650" indent="-501650">
              <a:buSzPct val="100000"/>
              <a:buFont typeface="Arial" pitchFamily="34" charset="0"/>
              <a:buChar char="•"/>
              <a:tabLst>
                <a:tab pos="501650" algn="l"/>
                <a:tab pos="596900" algn="l"/>
                <a:tab pos="1004888" algn="l"/>
                <a:tab pos="1411288" algn="l"/>
                <a:tab pos="1819275" algn="l"/>
                <a:tab pos="2227263" algn="l"/>
                <a:tab pos="2633663" algn="l"/>
                <a:tab pos="3041650" algn="l"/>
                <a:tab pos="3449638" algn="l"/>
                <a:tab pos="3857625" algn="l"/>
                <a:tab pos="4264025" algn="l"/>
                <a:tab pos="4672013" algn="l"/>
                <a:tab pos="5080000" algn="l"/>
                <a:tab pos="5486400" algn="l"/>
                <a:tab pos="5894388" algn="l"/>
                <a:tab pos="6302375" algn="l"/>
                <a:tab pos="6710363" algn="l"/>
                <a:tab pos="7116763" algn="l"/>
                <a:tab pos="7524750" algn="l"/>
                <a:tab pos="7932738" algn="l"/>
                <a:tab pos="8339138" algn="l"/>
              </a:tabLst>
            </a:pPr>
            <a:r>
              <a:rPr lang="en-US" sz="2400" dirty="0">
                <a:latin typeface="Arial" charset="0"/>
                <a:cs typeface="Arial" charset="0"/>
              </a:rPr>
              <a:t>OPM MEG: Increase in spatial resolution should allow separating neural sources with a resolution </a:t>
            </a:r>
            <a:r>
              <a:rPr lang="en-US" sz="2400" b="1" dirty="0">
                <a:latin typeface="Arial" charset="0"/>
                <a:cs typeface="Arial" charset="0"/>
              </a:rPr>
              <a:t>comparable to </a:t>
            </a:r>
            <a:r>
              <a:rPr lang="en-US" sz="2400" b="1" dirty="0" err="1">
                <a:latin typeface="Arial" charset="0"/>
                <a:cs typeface="Arial" charset="0"/>
              </a:rPr>
              <a:t>ECoG</a:t>
            </a:r>
            <a:r>
              <a:rPr lang="en-US" sz="2400" b="1" dirty="0">
                <a:latin typeface="Arial" charset="0"/>
                <a:cs typeface="Arial" charset="0"/>
              </a:rPr>
              <a:t> measurements</a:t>
            </a:r>
          </a:p>
          <a:p>
            <a:pPr marL="501650" indent="-501650">
              <a:buSzPct val="100000"/>
              <a:buFont typeface="Arial" pitchFamily="34" charset="0"/>
              <a:buChar char="•"/>
              <a:tabLst>
                <a:tab pos="501650" algn="l"/>
                <a:tab pos="596900" algn="l"/>
                <a:tab pos="1004888" algn="l"/>
                <a:tab pos="1411288" algn="l"/>
                <a:tab pos="1819275" algn="l"/>
                <a:tab pos="2227263" algn="l"/>
                <a:tab pos="2633663" algn="l"/>
                <a:tab pos="3041650" algn="l"/>
                <a:tab pos="3449638" algn="l"/>
                <a:tab pos="3857625" algn="l"/>
                <a:tab pos="4264025" algn="l"/>
                <a:tab pos="4672013" algn="l"/>
                <a:tab pos="5080000" algn="l"/>
                <a:tab pos="5486400" algn="l"/>
                <a:tab pos="5894388" algn="l"/>
                <a:tab pos="6302375" algn="l"/>
                <a:tab pos="6710363" algn="l"/>
                <a:tab pos="7116763" algn="l"/>
                <a:tab pos="7524750" algn="l"/>
                <a:tab pos="7932738" algn="l"/>
                <a:tab pos="8339138" algn="l"/>
              </a:tabLst>
            </a:pPr>
            <a:r>
              <a:rPr lang="en-US" dirty="0">
                <a:latin typeface="Arial" charset="0"/>
                <a:cs typeface="Arial" charset="0"/>
              </a:rPr>
              <a:t>Proper non-invasive detection of gamma-band (&gt; 30 Hz) activity with OPM MEG?</a:t>
            </a:r>
            <a:endParaRPr lang="en-US" sz="2400" dirty="0">
              <a:latin typeface="Arial" charset="0"/>
              <a:cs typeface="Arial" charset="0"/>
            </a:endParaRP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/>
          <a:srcRect t="10077" r="50137"/>
          <a:stretch>
            <a:fillRect/>
          </a:stretch>
        </p:blipFill>
        <p:spPr bwMode="auto">
          <a:xfrm>
            <a:off x="5829300" y="1312863"/>
            <a:ext cx="2954338" cy="2214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7010400" y="3490913"/>
            <a:ext cx="170815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Roland et al., 2013</a:t>
            </a:r>
          </a:p>
        </p:txBody>
      </p:sp>
    </p:spTree>
    <p:extLst>
      <p:ext uri="{BB962C8B-B14F-4D97-AF65-F5344CB8AC3E}">
        <p14:creationId xmlns:p14="http://schemas.microsoft.com/office/powerpoint/2010/main" val="279776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8B5179-1BF9-40A3-48F2-69D0EE154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88952"/>
            <a:ext cx="8191499" cy="1063625"/>
          </a:xfrm>
        </p:spPr>
        <p:txBody>
          <a:bodyPr/>
          <a:lstStyle/>
          <a:p>
            <a:r>
              <a:rPr lang="en-GB" dirty="0"/>
              <a:t>Vascular vs. electrophysiological signals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A844134-ACA6-0E04-800C-13700B265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0"/>
          <a:stretch/>
        </p:blipFill>
        <p:spPr>
          <a:xfrm>
            <a:off x="1244600" y="1981200"/>
            <a:ext cx="5613400" cy="280670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47ECE082-275E-7916-DE3F-48368DE3488F}"/>
              </a:ext>
            </a:extLst>
          </p:cNvPr>
          <p:cNvSpPr txBox="1"/>
          <p:nvPr/>
        </p:nvSpPr>
        <p:spPr>
          <a:xfrm>
            <a:off x="460577" y="1094148"/>
            <a:ext cx="68586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tx1"/>
                </a:solidFill>
              </a:rPr>
              <a:t>Mutual information between fMRI blood oxygenation signal and intracortical EEG amplitude envelopes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23E26642-0550-4818-429A-AFB1B20EB4A7}"/>
              </a:ext>
            </a:extLst>
          </p:cNvPr>
          <p:cNvSpPr txBox="1"/>
          <p:nvPr/>
        </p:nvSpPr>
        <p:spPr>
          <a:xfrm>
            <a:off x="5479062" y="5826138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>
                <a:solidFill>
                  <a:schemeClr val="tx1"/>
                </a:solidFill>
              </a:rPr>
              <a:t>Magri</a:t>
            </a:r>
            <a:r>
              <a:rPr lang="en-GB" i="1" dirty="0">
                <a:solidFill>
                  <a:schemeClr val="tx1"/>
                </a:solidFill>
              </a:rPr>
              <a:t> et al. (J </a:t>
            </a:r>
            <a:r>
              <a:rPr lang="en-GB" i="1" dirty="0" err="1">
                <a:solidFill>
                  <a:schemeClr val="tx1"/>
                </a:solidFill>
              </a:rPr>
              <a:t>Neurosci</a:t>
            </a:r>
            <a:r>
              <a:rPr lang="en-GB" i="1" dirty="0">
                <a:solidFill>
                  <a:schemeClr val="tx1"/>
                </a:solidFill>
              </a:rPr>
              <a:t>, 2012)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7DC69012-41B9-A6AB-AE31-A3C12246739D}"/>
              </a:ext>
            </a:extLst>
          </p:cNvPr>
          <p:cNvSpPr txBox="1"/>
          <p:nvPr/>
        </p:nvSpPr>
        <p:spPr>
          <a:xfrm>
            <a:off x="3778141" y="4728627"/>
            <a:ext cx="102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Time (s)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168C067C-6795-B56B-D12C-C9C40D6F03D2}"/>
              </a:ext>
            </a:extLst>
          </p:cNvPr>
          <p:cNvSpPr txBox="1"/>
          <p:nvPr/>
        </p:nvSpPr>
        <p:spPr>
          <a:xfrm rot="16200000">
            <a:off x="73067" y="2970264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Mutual info (bits)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86DB61CA-F8E0-EF03-AB09-6C6BAA3EB858}"/>
              </a:ext>
            </a:extLst>
          </p:cNvPr>
          <p:cNvSpPr txBox="1"/>
          <p:nvPr/>
        </p:nvSpPr>
        <p:spPr>
          <a:xfrm>
            <a:off x="5965341" y="2144459"/>
            <a:ext cx="152798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Alpha 8–12 Hz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82BBC91D-8FE0-4F06-1EF1-F1BC7A63D8A2}"/>
              </a:ext>
            </a:extLst>
          </p:cNvPr>
          <p:cNvSpPr txBox="1"/>
          <p:nvPr/>
        </p:nvSpPr>
        <p:spPr>
          <a:xfrm>
            <a:off x="5958929" y="2411130"/>
            <a:ext cx="15408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Beta 18–30 Hz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393BBE08-EDE1-5CCD-D374-13FD81066B49}"/>
              </a:ext>
            </a:extLst>
          </p:cNvPr>
          <p:cNvSpPr txBox="1"/>
          <p:nvPr/>
        </p:nvSpPr>
        <p:spPr>
          <a:xfrm>
            <a:off x="5945047" y="2656607"/>
            <a:ext cx="196399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Gamma 40–100 Hz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6F013BA-3915-3080-CE0F-C866C21BD6EB}"/>
              </a:ext>
            </a:extLst>
          </p:cNvPr>
          <p:cNvSpPr txBox="1"/>
          <p:nvPr/>
        </p:nvSpPr>
        <p:spPr>
          <a:xfrm>
            <a:off x="5958929" y="2912943"/>
            <a:ext cx="193623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LFP total 0–100 Hz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52E23161-81C6-0D36-7CA8-90AC331B623D}"/>
              </a:ext>
            </a:extLst>
          </p:cNvPr>
          <p:cNvSpPr txBox="1"/>
          <p:nvPr/>
        </p:nvSpPr>
        <p:spPr>
          <a:xfrm>
            <a:off x="5958929" y="3158420"/>
            <a:ext cx="190456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MUA 900–3000 Hz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99DE7C03-018E-CE0A-AA69-9E4DB67C2F1C}"/>
              </a:ext>
            </a:extLst>
          </p:cNvPr>
          <p:cNvSpPr txBox="1"/>
          <p:nvPr/>
        </p:nvSpPr>
        <p:spPr>
          <a:xfrm>
            <a:off x="640901" y="5057911"/>
            <a:ext cx="4588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effectLst/>
                <a:latin typeface="+mn-lt"/>
              </a:rPr>
              <a:t>Four monkeys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+mn-lt"/>
              </a:rPr>
              <a:t>Visual stimulation and rest</a:t>
            </a:r>
            <a:endParaRPr lang="en-GB" dirty="0">
              <a:solidFill>
                <a:schemeClr val="tx1"/>
              </a:solidFill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effectLst/>
                <a:latin typeface="+mn-lt"/>
              </a:rPr>
              <a:t>4.7 T Bruker MRI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+mn-lt"/>
              </a:rPr>
              <a:t>M</a:t>
            </a:r>
            <a:r>
              <a:rPr lang="en-GB" dirty="0">
                <a:solidFill>
                  <a:schemeClr val="tx1"/>
                </a:solidFill>
                <a:effectLst/>
                <a:latin typeface="+mn-lt"/>
              </a:rPr>
              <a:t>ultichannel electrodes in V1 and V2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7D8B6AE9-083D-55F4-C088-AB6666CFA850}"/>
              </a:ext>
            </a:extLst>
          </p:cNvPr>
          <p:cNvSpPr/>
          <p:nvPr/>
        </p:nvSpPr>
        <p:spPr bwMode="auto">
          <a:xfrm>
            <a:off x="5181600" y="2680885"/>
            <a:ext cx="2971800" cy="279663"/>
          </a:xfrm>
          <a:prstGeom prst="rect">
            <a:avLst/>
          </a:prstGeom>
          <a:solidFill>
            <a:srgbClr val="3333CC">
              <a:alpha val="14902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4AE0E6EF-5999-ABE2-AC4D-D103634FFC62}"/>
              </a:ext>
            </a:extLst>
          </p:cNvPr>
          <p:cNvSpPr/>
          <p:nvPr/>
        </p:nvSpPr>
        <p:spPr bwMode="auto">
          <a:xfrm>
            <a:off x="1824818" y="1981200"/>
            <a:ext cx="1527982" cy="18975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29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9">
            <a:extLst>
              <a:ext uri="{FF2B5EF4-FFF2-40B4-BE49-F238E27FC236}">
                <a16:creationId xmlns:a16="http://schemas.microsoft.com/office/drawing/2014/main" id="{BA02056F-81B3-6D4A-8F6D-D996B989C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7478" y="1143000"/>
            <a:ext cx="2857832" cy="1558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484666" y="459448"/>
            <a:ext cx="1553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2939"/>
                </a:solidFill>
                <a:effectLst/>
                <a:uLnTx/>
                <a:uFillTx/>
                <a:latin typeface="Arial"/>
                <a:ea typeface="Microsoft YaHei" charset="-122"/>
              </a:rPr>
              <a:t>SQUID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50327" y="457200"/>
            <a:ext cx="3028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2939"/>
                </a:solidFill>
                <a:effectLst/>
                <a:uLnTx/>
                <a:uFillTx/>
                <a:latin typeface="Arial"/>
                <a:ea typeface="Microsoft YaHei" charset="-122"/>
              </a:rPr>
              <a:t>OPM (SERF)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FA66BD4-A82D-2744-95FC-44B45E3E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3" t="8406" r="18549" b="9023"/>
          <a:stretch>
            <a:fillRect/>
          </a:stretch>
        </p:blipFill>
        <p:spPr bwMode="auto">
          <a:xfrm>
            <a:off x="2573020" y="1155419"/>
            <a:ext cx="1694180" cy="1558291"/>
          </a:xfrm>
          <a:prstGeom prst="rect">
            <a:avLst/>
          </a:prstGeom>
          <a:noFill/>
          <a:ln w="3960" cap="sq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7603" t="8406" r="18549" b="9023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Suorakulmio 12">
            <a:extLst>
              <a:ext uri="{FF2B5EF4-FFF2-40B4-BE49-F238E27FC236}">
                <a16:creationId xmlns:a16="http://schemas.microsoft.com/office/drawing/2014/main" id="{A5719732-57C1-1E5F-E24A-7D2E19358C86}"/>
              </a:ext>
            </a:extLst>
          </p:cNvPr>
          <p:cNvSpPr/>
          <p:nvPr/>
        </p:nvSpPr>
        <p:spPr bwMode="auto">
          <a:xfrm>
            <a:off x="762000" y="3831193"/>
            <a:ext cx="7772400" cy="384809"/>
          </a:xfrm>
          <a:prstGeom prst="rect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icrosoft YaHei" charset="-122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EEF9859-FDCE-7650-1559-76C0329ED850}"/>
              </a:ext>
            </a:extLst>
          </p:cNvPr>
          <p:cNvSpPr txBox="1">
            <a:spLocks/>
          </p:cNvSpPr>
          <p:nvPr/>
        </p:nvSpPr>
        <p:spPr bwMode="auto">
          <a:xfrm>
            <a:off x="990601" y="3873103"/>
            <a:ext cx="1285875" cy="47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kern="0"/>
              <a:t>Noise level</a:t>
            </a:r>
            <a:endParaRPr lang="en-US" sz="1800" b="1" kern="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5CC8EAA-33FC-C1DA-92B4-27D10611D19A}"/>
              </a:ext>
            </a:extLst>
          </p:cNvPr>
          <p:cNvSpPr txBox="1">
            <a:spLocks/>
          </p:cNvSpPr>
          <p:nvPr/>
        </p:nvSpPr>
        <p:spPr bwMode="auto">
          <a:xfrm>
            <a:off x="2533650" y="3873105"/>
            <a:ext cx="2171700" cy="43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Typ. 2–3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/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rHz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8747653-7E31-A5FA-D088-B0F0D5FD1E34}"/>
              </a:ext>
            </a:extLst>
          </p:cNvPr>
          <p:cNvSpPr txBox="1">
            <a:spLocks/>
          </p:cNvSpPr>
          <p:nvPr/>
        </p:nvSpPr>
        <p:spPr bwMode="auto">
          <a:xfrm>
            <a:off x="5464628" y="3873102"/>
            <a:ext cx="22288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Typ. 8–14 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rHz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4739313-09A6-C58B-6C29-CCCC4382FC56}"/>
              </a:ext>
            </a:extLst>
          </p:cNvPr>
          <p:cNvSpPr txBox="1">
            <a:spLocks/>
          </p:cNvSpPr>
          <p:nvPr/>
        </p:nvSpPr>
        <p:spPr bwMode="auto">
          <a:xfrm>
            <a:off x="990601" y="4444602"/>
            <a:ext cx="128587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Bandwidth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C25B887-21DF-9666-7C99-4BFA2CAE0881}"/>
              </a:ext>
            </a:extLst>
          </p:cNvPr>
          <p:cNvSpPr txBox="1">
            <a:spLocks/>
          </p:cNvSpPr>
          <p:nvPr/>
        </p:nvSpPr>
        <p:spPr bwMode="auto">
          <a:xfrm>
            <a:off x="2533650" y="4444602"/>
            <a:ext cx="21717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DC – several kHz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0A2B829-0720-DFD6-FEDC-1EBB0C5D63C4}"/>
              </a:ext>
            </a:extLst>
          </p:cNvPr>
          <p:cNvSpPr txBox="1">
            <a:spLocks/>
          </p:cNvSpPr>
          <p:nvPr/>
        </p:nvSpPr>
        <p:spPr bwMode="auto">
          <a:xfrm>
            <a:off x="5464628" y="4444602"/>
            <a:ext cx="21717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DC – ~150 Hz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04F2CA5-7FB2-5DEC-D59D-222D3929BDA5}"/>
              </a:ext>
            </a:extLst>
          </p:cNvPr>
          <p:cNvSpPr txBox="1">
            <a:spLocks/>
          </p:cNvSpPr>
          <p:nvPr/>
        </p:nvSpPr>
        <p:spPr bwMode="auto">
          <a:xfrm>
            <a:off x="990601" y="5016102"/>
            <a:ext cx="128587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Max. field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83600625-1CCA-4F1F-3AC7-8E69BADF5990}"/>
              </a:ext>
            </a:extLst>
          </p:cNvPr>
          <p:cNvSpPr txBox="1">
            <a:spLocks/>
          </p:cNvSpPr>
          <p:nvPr/>
        </p:nvSpPr>
        <p:spPr bwMode="auto">
          <a:xfrm>
            <a:off x="2533650" y="5016102"/>
            <a:ext cx="21717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~10–20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nT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change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8ABA51F-B59C-4AA1-A5EF-1A59F781455F}"/>
              </a:ext>
            </a:extLst>
          </p:cNvPr>
          <p:cNvSpPr txBox="1">
            <a:spLocks/>
          </p:cNvSpPr>
          <p:nvPr/>
        </p:nvSpPr>
        <p:spPr bwMode="auto">
          <a:xfrm>
            <a:off x="5464628" y="5016102"/>
            <a:ext cx="22288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1–2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nT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absolute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D69BA929-17D3-8EA6-ADFD-F899698E84D2}"/>
              </a:ext>
            </a:extLst>
          </p:cNvPr>
          <p:cNvSpPr txBox="1">
            <a:spLocks/>
          </p:cNvSpPr>
          <p:nvPr/>
        </p:nvSpPr>
        <p:spPr bwMode="auto">
          <a:xfrm>
            <a:off x="990601" y="3263503"/>
            <a:ext cx="1285875" cy="47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Distance to scalp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2A3BD01-1756-72EA-BA0C-855BA467F206}"/>
              </a:ext>
            </a:extLst>
          </p:cNvPr>
          <p:cNvSpPr txBox="1">
            <a:spLocks/>
          </p:cNvSpPr>
          <p:nvPr/>
        </p:nvSpPr>
        <p:spPr bwMode="auto">
          <a:xfrm>
            <a:off x="2533650" y="3263502"/>
            <a:ext cx="266155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20–30 mm; rigid array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A0C47161-A11D-1CFD-A82B-8874B74EE9D4}"/>
              </a:ext>
            </a:extLst>
          </p:cNvPr>
          <p:cNvSpPr txBox="1">
            <a:spLocks/>
          </p:cNvSpPr>
          <p:nvPr/>
        </p:nvSpPr>
        <p:spPr bwMode="auto">
          <a:xfrm>
            <a:off x="5464628" y="3263503"/>
            <a:ext cx="2914647" cy="47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4–9 mm; adjustable array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D351EBC0-8A1F-BC85-ED64-2601238BB299}"/>
              </a:ext>
            </a:extLst>
          </p:cNvPr>
          <p:cNvSpPr txBox="1">
            <a:spLocks/>
          </p:cNvSpPr>
          <p:nvPr/>
        </p:nvSpPr>
        <p:spPr bwMode="auto">
          <a:xfrm>
            <a:off x="990600" y="5473303"/>
            <a:ext cx="1371600" cy="47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Temperature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A74A1495-7AED-F977-6FEE-226186119BB7}"/>
              </a:ext>
            </a:extLst>
          </p:cNvPr>
          <p:cNvSpPr txBox="1">
            <a:spLocks/>
          </p:cNvSpPr>
          <p:nvPr/>
        </p:nvSpPr>
        <p:spPr bwMode="auto">
          <a:xfrm>
            <a:off x="2533650" y="5473302"/>
            <a:ext cx="21717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Typ. –269 C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EFEB488D-5171-7A5C-328A-B3F9115D1543}"/>
              </a:ext>
            </a:extLst>
          </p:cNvPr>
          <p:cNvSpPr txBox="1">
            <a:spLocks/>
          </p:cNvSpPr>
          <p:nvPr/>
        </p:nvSpPr>
        <p:spPr bwMode="auto">
          <a:xfrm>
            <a:off x="5464628" y="5473302"/>
            <a:ext cx="22288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Typ. +150 C</a:t>
            </a:r>
          </a:p>
        </p:txBody>
      </p:sp>
    </p:spTree>
    <p:extLst>
      <p:ext uri="{BB962C8B-B14F-4D97-AF65-F5344CB8AC3E}">
        <p14:creationId xmlns:p14="http://schemas.microsoft.com/office/powerpoint/2010/main" val="3859234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8D7651-1F94-E848-A166-618FC8BEF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038" y="576711"/>
            <a:ext cx="7972425" cy="800100"/>
          </a:xfrm>
        </p:spPr>
        <p:txBody>
          <a:bodyPr/>
          <a:lstStyle/>
          <a:p>
            <a:r>
              <a:rPr lang="en-GB" dirty="0"/>
              <a:t>SQUID vs. OPM: Signal-to-noise ratio</a:t>
            </a:r>
          </a:p>
        </p:txBody>
      </p:sp>
      <p:sp>
        <p:nvSpPr>
          <p:cNvPr id="5" name="AutoShape 7">
            <a:extLst>
              <a:ext uri="{FF2B5EF4-FFF2-40B4-BE49-F238E27FC236}">
                <a16:creationId xmlns:a16="http://schemas.microsoft.com/office/drawing/2014/main" id="{8E3DD2EE-00B1-484F-AC15-084C0A7E8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632" y="1122468"/>
            <a:ext cx="4874419" cy="758429"/>
          </a:xfrm>
          <a:custGeom>
            <a:avLst/>
            <a:gdLst>
              <a:gd name="T0" fmla="*/ 6499225 w 6498720"/>
              <a:gd name="T1" fmla="*/ 505619 h 1010986"/>
              <a:gd name="T2" fmla="*/ 3249613 w 6498720"/>
              <a:gd name="T3" fmla="*/ 1011238 h 1010986"/>
              <a:gd name="T4" fmla="*/ 0 w 6498720"/>
              <a:gd name="T5" fmla="*/ 505619 h 1010986"/>
              <a:gd name="T6" fmla="*/ 3249613 w 6498720"/>
              <a:gd name="T7" fmla="*/ 0 h 1010986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6498720"/>
              <a:gd name="T13" fmla="*/ 0 h 1010986"/>
              <a:gd name="T14" fmla="*/ 6498720 w 6498720"/>
              <a:gd name="T15" fmla="*/ 1010986 h 10109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98720" h="1010986">
                <a:moveTo>
                  <a:pt x="0" y="0"/>
                </a:moveTo>
                <a:lnTo>
                  <a:pt x="19900" y="0"/>
                </a:lnTo>
                <a:lnTo>
                  <a:pt x="19900" y="3095"/>
                </a:lnTo>
                <a:lnTo>
                  <a:pt x="0" y="3095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61229" tIns="30615" rIns="61229" bIns="30615"/>
          <a:lstStyle/>
          <a:p>
            <a:pPr>
              <a:buClrTx/>
              <a:tabLst>
                <a:tab pos="0" algn="l"/>
                <a:tab pos="303610" algn="l"/>
                <a:tab pos="609600" algn="l"/>
                <a:tab pos="915591" algn="l"/>
                <a:tab pos="1220391" algn="l"/>
                <a:tab pos="1526381" algn="l"/>
                <a:tab pos="1832372" algn="l"/>
                <a:tab pos="2138363" algn="l"/>
                <a:tab pos="2443163" algn="l"/>
                <a:tab pos="2749154" algn="l"/>
                <a:tab pos="3055144" algn="l"/>
                <a:tab pos="3359944" algn="l"/>
                <a:tab pos="3665935" algn="l"/>
                <a:tab pos="3971925" algn="l"/>
                <a:tab pos="4277916" algn="l"/>
                <a:tab pos="4582716" algn="l"/>
                <a:tab pos="4888706" algn="l"/>
                <a:tab pos="5194697" algn="l"/>
                <a:tab pos="5499497" algn="l"/>
                <a:tab pos="5805488" algn="l"/>
                <a:tab pos="6111479" algn="l"/>
              </a:tabLst>
            </a:pPr>
            <a:r>
              <a:rPr lang="en-US" sz="2400" dirty="0">
                <a:solidFill>
                  <a:srgbClr val="000000"/>
                </a:solidFill>
                <a:ea typeface="msmincho" charset="0"/>
                <a:cs typeface="msmincho" charset="0"/>
              </a:rPr>
              <a:t>SQUID sensor noise: </a:t>
            </a:r>
            <a:r>
              <a:rPr lang="en-US" sz="2400" b="1" dirty="0">
                <a:solidFill>
                  <a:srgbClr val="000000"/>
                </a:solidFill>
                <a:ea typeface="msmincho" charset="0"/>
                <a:cs typeface="msmincho" charset="0"/>
              </a:rPr>
              <a:t>3 </a:t>
            </a:r>
            <a:r>
              <a:rPr lang="en-US" sz="2400" b="1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fT</a:t>
            </a:r>
            <a:r>
              <a:rPr lang="en-US" sz="2400" b="1" dirty="0">
                <a:solidFill>
                  <a:srgbClr val="000000"/>
                </a:solidFill>
                <a:ea typeface="msmincho" charset="0"/>
                <a:cs typeface="msmincho" charset="0"/>
              </a:rPr>
              <a:t>/</a:t>
            </a:r>
            <a:r>
              <a:rPr lang="en-US" sz="2400" b="1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rHz</a:t>
            </a:r>
            <a:endParaRPr lang="en-US" sz="2400" b="1" dirty="0">
              <a:solidFill>
                <a:srgbClr val="000000"/>
              </a:solidFill>
              <a:ea typeface="msmincho" charset="0"/>
              <a:cs typeface="msmincho" charset="0"/>
            </a:endParaRPr>
          </a:p>
          <a:p>
            <a:pPr>
              <a:buClrTx/>
              <a:tabLst>
                <a:tab pos="0" algn="l"/>
                <a:tab pos="303610" algn="l"/>
                <a:tab pos="609600" algn="l"/>
                <a:tab pos="915591" algn="l"/>
                <a:tab pos="1220391" algn="l"/>
                <a:tab pos="1526381" algn="l"/>
                <a:tab pos="1832372" algn="l"/>
                <a:tab pos="2138363" algn="l"/>
                <a:tab pos="2443163" algn="l"/>
                <a:tab pos="2749154" algn="l"/>
                <a:tab pos="3055144" algn="l"/>
                <a:tab pos="3359944" algn="l"/>
                <a:tab pos="3665935" algn="l"/>
                <a:tab pos="3971925" algn="l"/>
                <a:tab pos="4277916" algn="l"/>
                <a:tab pos="4582716" algn="l"/>
                <a:tab pos="4888706" algn="l"/>
                <a:tab pos="5194697" algn="l"/>
                <a:tab pos="5499497" algn="l"/>
                <a:tab pos="5805488" algn="l"/>
                <a:tab pos="6111479" algn="l"/>
              </a:tabLst>
            </a:pPr>
            <a:r>
              <a:rPr lang="en-US" sz="2400" dirty="0">
                <a:solidFill>
                  <a:srgbClr val="000000"/>
                </a:solidFill>
                <a:ea typeface="msmincho" charset="0"/>
                <a:cs typeface="msmincho" charset="0"/>
              </a:rPr>
              <a:t>OPM sensor noise: </a:t>
            </a:r>
            <a:r>
              <a:rPr lang="en-US" sz="2400" b="1" dirty="0">
                <a:solidFill>
                  <a:srgbClr val="000000"/>
                </a:solidFill>
                <a:ea typeface="msmincho" charset="0"/>
                <a:cs typeface="msmincho" charset="0"/>
              </a:rPr>
              <a:t>9 </a:t>
            </a:r>
            <a:r>
              <a:rPr lang="en-US" sz="2400" b="1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fT</a:t>
            </a:r>
            <a:r>
              <a:rPr lang="en-US" sz="2400" b="1" dirty="0">
                <a:solidFill>
                  <a:srgbClr val="000000"/>
                </a:solidFill>
                <a:ea typeface="msmincho" charset="0"/>
                <a:cs typeface="msmincho" charset="0"/>
              </a:rPr>
              <a:t>/</a:t>
            </a:r>
            <a:r>
              <a:rPr lang="en-US" sz="2400" b="1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rHz</a:t>
            </a:r>
            <a:endParaRPr lang="en-US" sz="2400" b="1" dirty="0">
              <a:solidFill>
                <a:srgbClr val="000000"/>
              </a:solidFill>
              <a:ea typeface="msmincho" charset="0"/>
              <a:cs typeface="msmincho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331E670B-DF84-8C4C-BDA4-D695316E954F}"/>
              </a:ext>
            </a:extLst>
          </p:cNvPr>
          <p:cNvSpPr txBox="1"/>
          <p:nvPr/>
        </p:nvSpPr>
        <p:spPr>
          <a:xfrm>
            <a:off x="5531131" y="5830579"/>
            <a:ext cx="3135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err="1">
                <a:solidFill>
                  <a:schemeClr val="tx1"/>
                </a:solidFill>
              </a:rPr>
              <a:t>Iivanainen</a:t>
            </a:r>
            <a:r>
              <a:rPr lang="en-GB" sz="1600" i="1" dirty="0">
                <a:solidFill>
                  <a:schemeClr val="tx1"/>
                </a:solidFill>
              </a:rPr>
              <a:t> &amp; </a:t>
            </a:r>
            <a:r>
              <a:rPr lang="en-GB" sz="1600" i="1" dirty="0" err="1">
                <a:solidFill>
                  <a:schemeClr val="tx1"/>
                </a:solidFill>
              </a:rPr>
              <a:t>Parkkonen</a:t>
            </a:r>
            <a:r>
              <a:rPr lang="en-GB" sz="1600" i="1" dirty="0">
                <a:solidFill>
                  <a:schemeClr val="tx1"/>
                </a:solidFill>
              </a:rPr>
              <a:t>, </a:t>
            </a:r>
            <a:r>
              <a:rPr lang="en-GB" sz="1600" i="1" dirty="0" err="1">
                <a:solidFill>
                  <a:schemeClr val="tx1"/>
                </a:solidFill>
              </a:rPr>
              <a:t>unpubl</a:t>
            </a:r>
            <a:r>
              <a:rPr lang="en-GB" sz="1600" i="1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17" name="Ryhmä 16">
            <a:extLst>
              <a:ext uri="{FF2B5EF4-FFF2-40B4-BE49-F238E27FC236}">
                <a16:creationId xmlns:a16="http://schemas.microsoft.com/office/drawing/2014/main" id="{A82DF2BB-1037-9242-AE8A-C7BAE4D2D364}"/>
              </a:ext>
            </a:extLst>
          </p:cNvPr>
          <p:cNvGrpSpPr/>
          <p:nvPr/>
        </p:nvGrpSpPr>
        <p:grpSpPr>
          <a:xfrm>
            <a:off x="1143000" y="1498982"/>
            <a:ext cx="7066789" cy="4368418"/>
            <a:chOff x="2000251" y="1884902"/>
            <a:chExt cx="6209537" cy="3626516"/>
          </a:xfrm>
        </p:grpSpPr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D0C330BC-25B2-0F4B-A94B-7B86CCE20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t="5279" r="11893" b="8503"/>
            <a:stretch/>
          </p:blipFill>
          <p:spPr>
            <a:xfrm>
              <a:off x="2000251" y="2571750"/>
              <a:ext cx="3282551" cy="2800350"/>
            </a:xfrm>
            <a:prstGeom prst="rect">
              <a:avLst/>
            </a:prstGeom>
          </p:spPr>
        </p:pic>
        <p:sp>
          <p:nvSpPr>
            <p:cNvPr id="7" name="AutoShape 4">
              <a:extLst>
                <a:ext uri="{FF2B5EF4-FFF2-40B4-BE49-F238E27FC236}">
                  <a16:creationId xmlns:a16="http://schemas.microsoft.com/office/drawing/2014/main" id="{60E5F16E-32B6-F444-B830-7921466D9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2559" y="2703924"/>
              <a:ext cx="167879" cy="2807494"/>
            </a:xfrm>
            <a:custGeom>
              <a:avLst/>
              <a:gdLst>
                <a:gd name="T0" fmla="*/ 223838 w 223200"/>
                <a:gd name="T1" fmla="*/ 1871664 h 3742953"/>
                <a:gd name="T2" fmla="*/ 111919 w 223200"/>
                <a:gd name="T3" fmla="*/ 3743325 h 3742953"/>
                <a:gd name="T4" fmla="*/ 0 w 223200"/>
                <a:gd name="T5" fmla="*/ 1871664 h 3742953"/>
                <a:gd name="T6" fmla="*/ 111919 w 223200"/>
                <a:gd name="T7" fmla="*/ 0 h 374295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23200"/>
                <a:gd name="T13" fmla="*/ 0 h 3742953"/>
                <a:gd name="T14" fmla="*/ 223200 w 223200"/>
                <a:gd name="T15" fmla="*/ 3742953 h 37429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3200" h="3742953">
                  <a:moveTo>
                    <a:pt x="0" y="0"/>
                  </a:moveTo>
                  <a:lnTo>
                    <a:pt x="683" y="0"/>
                  </a:lnTo>
                  <a:lnTo>
                    <a:pt x="683" y="11460"/>
                  </a:lnTo>
                  <a:lnTo>
                    <a:pt x="0" y="1146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</p:spPr>
          <p:txBody>
            <a:bodyPr wrap="none" lIns="62209" tIns="31105" rIns="62209" bIns="31105" anchor="ctr"/>
            <a:lstStyle/>
            <a:p>
              <a:endParaRPr lang="fi-FI"/>
            </a:p>
          </p:txBody>
        </p:sp>
        <p:sp>
          <p:nvSpPr>
            <p:cNvPr id="8" name="AutoShape 5">
              <a:extLst>
                <a:ext uri="{FF2B5EF4-FFF2-40B4-BE49-F238E27FC236}">
                  <a16:creationId xmlns:a16="http://schemas.microsoft.com/office/drawing/2014/main" id="{95E09AD1-CB88-214E-B4AC-1D5417E0525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57801" y="2502702"/>
              <a:ext cx="257175" cy="316706"/>
            </a:xfrm>
            <a:custGeom>
              <a:avLst/>
              <a:gdLst>
                <a:gd name="T0" fmla="*/ 342900 w 342720"/>
                <a:gd name="T1" fmla="*/ 211138 h 421965"/>
                <a:gd name="T2" fmla="*/ 171450 w 342720"/>
                <a:gd name="T3" fmla="*/ 422275 h 421965"/>
                <a:gd name="T4" fmla="*/ 0 w 342720"/>
                <a:gd name="T5" fmla="*/ 211138 h 421965"/>
                <a:gd name="T6" fmla="*/ 171450 w 342720"/>
                <a:gd name="T7" fmla="*/ 0 h 421965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42720"/>
                <a:gd name="T13" fmla="*/ 0 h 421965"/>
                <a:gd name="T14" fmla="*/ 342720 w 342720"/>
                <a:gd name="T15" fmla="*/ 421965 h 4219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2720" h="421965">
                  <a:moveTo>
                    <a:pt x="0" y="0"/>
                  </a:moveTo>
                  <a:lnTo>
                    <a:pt x="1049" y="0"/>
                  </a:lnTo>
                  <a:lnTo>
                    <a:pt x="1049" y="1291"/>
                  </a:lnTo>
                  <a:lnTo>
                    <a:pt x="0" y="129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61229" tIns="30615" rIns="61229" bIns="30615"/>
            <a:lstStyle/>
            <a:p>
              <a:pPr>
                <a:buClrTx/>
                <a:tabLst>
                  <a:tab pos="0" algn="l"/>
                  <a:tab pos="303610" algn="l"/>
                  <a:tab pos="609600" algn="l"/>
                  <a:tab pos="915591" algn="l"/>
                  <a:tab pos="1220391" algn="l"/>
                  <a:tab pos="1526381" algn="l"/>
                  <a:tab pos="1832372" algn="l"/>
                  <a:tab pos="2138363" algn="l"/>
                  <a:tab pos="2443163" algn="l"/>
                  <a:tab pos="2749154" algn="l"/>
                  <a:tab pos="3055144" algn="l"/>
                  <a:tab pos="3359944" algn="l"/>
                  <a:tab pos="3665935" algn="l"/>
                  <a:tab pos="3971925" algn="l"/>
                  <a:tab pos="4277916" algn="l"/>
                  <a:tab pos="4582716" algn="l"/>
                  <a:tab pos="4888706" algn="l"/>
                  <a:tab pos="5194697" algn="l"/>
                  <a:tab pos="5499497" algn="l"/>
                  <a:tab pos="5805488" algn="l"/>
                  <a:tab pos="6111479" algn="l"/>
                </a:tabLst>
              </a:pPr>
              <a:r>
                <a:rPr lang="en-US" sz="1650">
                  <a:solidFill>
                    <a:srgbClr val="000000"/>
                  </a:solidFill>
                  <a:ea typeface="msmincho" charset="0"/>
                  <a:cs typeface="msmincho" charset="0"/>
                </a:rPr>
                <a:t>2</a:t>
              </a:r>
            </a:p>
          </p:txBody>
        </p:sp>
        <p:sp>
          <p:nvSpPr>
            <p:cNvPr id="9" name="AutoShape 6">
              <a:extLst>
                <a:ext uri="{FF2B5EF4-FFF2-40B4-BE49-F238E27FC236}">
                  <a16:creationId xmlns:a16="http://schemas.microsoft.com/office/drawing/2014/main" id="{1B6866EE-D7F8-F74D-8A1B-144E7BEC85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2640" y="3813574"/>
              <a:ext cx="257175" cy="316706"/>
            </a:xfrm>
            <a:custGeom>
              <a:avLst/>
              <a:gdLst>
                <a:gd name="T0" fmla="*/ 342900 w 342720"/>
                <a:gd name="T1" fmla="*/ 211138 h 421964"/>
                <a:gd name="T2" fmla="*/ 171450 w 342720"/>
                <a:gd name="T3" fmla="*/ 422275 h 421964"/>
                <a:gd name="T4" fmla="*/ 0 w 342720"/>
                <a:gd name="T5" fmla="*/ 211138 h 421964"/>
                <a:gd name="T6" fmla="*/ 171450 w 342720"/>
                <a:gd name="T7" fmla="*/ 0 h 421964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42720"/>
                <a:gd name="T13" fmla="*/ 0 h 421964"/>
                <a:gd name="T14" fmla="*/ 342720 w 342720"/>
                <a:gd name="T15" fmla="*/ 421964 h 4219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2720" h="421964">
                  <a:moveTo>
                    <a:pt x="0" y="0"/>
                  </a:moveTo>
                  <a:lnTo>
                    <a:pt x="1049" y="0"/>
                  </a:lnTo>
                  <a:lnTo>
                    <a:pt x="1049" y="1291"/>
                  </a:lnTo>
                  <a:lnTo>
                    <a:pt x="0" y="129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61229" tIns="30615" rIns="61229" bIns="30615"/>
            <a:lstStyle/>
            <a:p>
              <a:pPr>
                <a:buClrTx/>
                <a:tabLst>
                  <a:tab pos="0" algn="l"/>
                  <a:tab pos="303610" algn="l"/>
                  <a:tab pos="609600" algn="l"/>
                  <a:tab pos="915591" algn="l"/>
                  <a:tab pos="1220391" algn="l"/>
                  <a:tab pos="1526381" algn="l"/>
                  <a:tab pos="1832372" algn="l"/>
                  <a:tab pos="2138363" algn="l"/>
                  <a:tab pos="2443163" algn="l"/>
                  <a:tab pos="2749154" algn="l"/>
                  <a:tab pos="3055144" algn="l"/>
                  <a:tab pos="3359944" algn="l"/>
                  <a:tab pos="3665935" algn="l"/>
                  <a:tab pos="3971925" algn="l"/>
                  <a:tab pos="4277916" algn="l"/>
                  <a:tab pos="4582716" algn="l"/>
                  <a:tab pos="4888706" algn="l"/>
                  <a:tab pos="5194697" algn="l"/>
                  <a:tab pos="5499497" algn="l"/>
                  <a:tab pos="5805488" algn="l"/>
                  <a:tab pos="6111479" algn="l"/>
                </a:tabLst>
              </a:pPr>
              <a:r>
                <a:rPr lang="en-US" sz="1650">
                  <a:solidFill>
                    <a:srgbClr val="000000"/>
                  </a:solidFill>
                  <a:ea typeface="msmincho" charset="0"/>
                  <a:cs typeface="msmincho" charset="0"/>
                </a:rPr>
                <a:t>1</a:t>
              </a:r>
            </a:p>
          </p:txBody>
        </p:sp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3994F8EB-5235-B744-9A14-167CA29FC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8208" y="2246109"/>
              <a:ext cx="1028700" cy="358378"/>
            </a:xfrm>
            <a:custGeom>
              <a:avLst/>
              <a:gdLst>
                <a:gd name="T0" fmla="*/ 808037 w 807840"/>
                <a:gd name="T1" fmla="*/ 238919 h 478130"/>
                <a:gd name="T2" fmla="*/ 404019 w 807840"/>
                <a:gd name="T3" fmla="*/ 477837 h 478130"/>
                <a:gd name="T4" fmla="*/ 0 w 807840"/>
                <a:gd name="T5" fmla="*/ 238919 h 478130"/>
                <a:gd name="T6" fmla="*/ 404019 w 807840"/>
                <a:gd name="T7" fmla="*/ 0 h 47813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807840"/>
                <a:gd name="T13" fmla="*/ 0 h 478130"/>
                <a:gd name="T14" fmla="*/ 807840 w 807840"/>
                <a:gd name="T15" fmla="*/ 478130 h 4781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7840" h="478130">
                  <a:moveTo>
                    <a:pt x="0" y="0"/>
                  </a:moveTo>
                  <a:lnTo>
                    <a:pt x="2473" y="0"/>
                  </a:lnTo>
                  <a:lnTo>
                    <a:pt x="2473" y="1467"/>
                  </a:lnTo>
                  <a:lnTo>
                    <a:pt x="0" y="1467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wrap="none" lIns="61229" tIns="30615" rIns="61229" bIns="30615"/>
            <a:lstStyle/>
            <a:p>
              <a:pPr>
                <a:buClrTx/>
                <a:tabLst>
                  <a:tab pos="0" algn="l"/>
                  <a:tab pos="303610" algn="l"/>
                  <a:tab pos="609600" algn="l"/>
                  <a:tab pos="915591" algn="l"/>
                  <a:tab pos="1220391" algn="l"/>
                  <a:tab pos="1526381" algn="l"/>
                  <a:tab pos="1832372" algn="l"/>
                  <a:tab pos="2138363" algn="l"/>
                  <a:tab pos="2443163" algn="l"/>
                  <a:tab pos="2749154" algn="l"/>
                  <a:tab pos="3055144" algn="l"/>
                  <a:tab pos="3359944" algn="l"/>
                  <a:tab pos="3665935" algn="l"/>
                  <a:tab pos="3971925" algn="l"/>
                  <a:tab pos="4277916" algn="l"/>
                  <a:tab pos="4582716" algn="l"/>
                  <a:tab pos="4888706" algn="l"/>
                  <a:tab pos="5194697" algn="l"/>
                  <a:tab pos="5499497" algn="l"/>
                  <a:tab pos="5805488" algn="l"/>
                  <a:tab pos="6111479" algn="l"/>
                </a:tabLst>
              </a:pPr>
              <a:r>
                <a:rPr lang="en-US" sz="1650">
                  <a:solidFill>
                    <a:srgbClr val="000000"/>
                  </a:solidFill>
                  <a:ea typeface="msmincho" charset="0"/>
                  <a:cs typeface="msmincho" charset="0"/>
                </a:rPr>
                <a:t>SNR ratio</a:t>
              </a:r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178052F2-3194-4B42-BE2F-03BE26C8FF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43551" y="3371851"/>
              <a:ext cx="0" cy="51554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62209" tIns="31105" rIns="62209" bIns="31105"/>
            <a:lstStyle/>
            <a:p>
              <a:endParaRPr lang="fi-FI"/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BDD13A14-2688-E442-B904-CB23C0994C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3552" y="4050506"/>
              <a:ext cx="1190" cy="51435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62209" tIns="31105" rIns="62209" bIns="31105"/>
            <a:lstStyle/>
            <a:p>
              <a:endParaRPr lang="fi-FI"/>
            </a:p>
          </p:txBody>
        </p:sp>
        <p:sp>
          <p:nvSpPr>
            <p:cNvPr id="14" name="AutoShape 13">
              <a:extLst>
                <a:ext uri="{FF2B5EF4-FFF2-40B4-BE49-F238E27FC236}">
                  <a16:creationId xmlns:a16="http://schemas.microsoft.com/office/drawing/2014/main" id="{177E3E21-2A22-3245-8F68-CB6BBE730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7235" y="3295058"/>
              <a:ext cx="1674015" cy="334565"/>
            </a:xfrm>
            <a:custGeom>
              <a:avLst/>
              <a:gdLst>
                <a:gd name="T0" fmla="*/ 1958975 w 1959840"/>
                <a:gd name="T1" fmla="*/ 414338 h 828086"/>
                <a:gd name="T2" fmla="*/ 979488 w 1959840"/>
                <a:gd name="T3" fmla="*/ 828675 h 828086"/>
                <a:gd name="T4" fmla="*/ 0 w 1959840"/>
                <a:gd name="T5" fmla="*/ 414338 h 828086"/>
                <a:gd name="T6" fmla="*/ 979488 w 1959840"/>
                <a:gd name="T7" fmla="*/ 0 h 82808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959840"/>
                <a:gd name="T13" fmla="*/ 0 h 828086"/>
                <a:gd name="T14" fmla="*/ 1959840 w 1959840"/>
                <a:gd name="T15" fmla="*/ 828086 h 8280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59840" h="828086">
                  <a:moveTo>
                    <a:pt x="0" y="0"/>
                  </a:moveTo>
                  <a:lnTo>
                    <a:pt x="6001" y="0"/>
                  </a:lnTo>
                  <a:lnTo>
                    <a:pt x="6001" y="2535"/>
                  </a:lnTo>
                  <a:lnTo>
                    <a:pt x="0" y="2535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lIns="61229" tIns="30615" rIns="61229" bIns="30615"/>
            <a:lstStyle/>
            <a:p>
              <a:pPr>
                <a:buClrTx/>
                <a:tabLst>
                  <a:tab pos="0" algn="l"/>
                  <a:tab pos="303610" algn="l"/>
                  <a:tab pos="609600" algn="l"/>
                  <a:tab pos="915591" algn="l"/>
                  <a:tab pos="1220391" algn="l"/>
                  <a:tab pos="1526381" algn="l"/>
                  <a:tab pos="1832372" algn="l"/>
                  <a:tab pos="2138363" algn="l"/>
                  <a:tab pos="2443163" algn="l"/>
                  <a:tab pos="2749154" algn="l"/>
                  <a:tab pos="3055144" algn="l"/>
                  <a:tab pos="3359944" algn="l"/>
                  <a:tab pos="3665935" algn="l"/>
                  <a:tab pos="3971925" algn="l"/>
                  <a:tab pos="4277916" algn="l"/>
                  <a:tab pos="4582716" algn="l"/>
                  <a:tab pos="4888706" algn="l"/>
                  <a:tab pos="5194697" algn="l"/>
                  <a:tab pos="5499497" algn="l"/>
                  <a:tab pos="5805488" algn="l"/>
                  <a:tab pos="6111479" algn="l"/>
                </a:tabLst>
              </a:pPr>
              <a:r>
                <a:rPr lang="en-US">
                  <a:solidFill>
                    <a:srgbClr val="000000"/>
                  </a:solidFill>
                  <a:ea typeface="msmincho" charset="0"/>
                  <a:cs typeface="msmincho" charset="0"/>
                </a:rPr>
                <a:t>OPM SNR</a:t>
              </a:r>
            </a:p>
            <a:p>
              <a:pPr>
                <a:buClrTx/>
                <a:tabLst>
                  <a:tab pos="0" algn="l"/>
                  <a:tab pos="303610" algn="l"/>
                  <a:tab pos="609600" algn="l"/>
                  <a:tab pos="915591" algn="l"/>
                  <a:tab pos="1220391" algn="l"/>
                  <a:tab pos="1526381" algn="l"/>
                  <a:tab pos="1832372" algn="l"/>
                  <a:tab pos="2138363" algn="l"/>
                  <a:tab pos="2443163" algn="l"/>
                  <a:tab pos="2749154" algn="l"/>
                  <a:tab pos="3055144" algn="l"/>
                  <a:tab pos="3359944" algn="l"/>
                  <a:tab pos="3665935" algn="l"/>
                  <a:tab pos="3971925" algn="l"/>
                  <a:tab pos="4277916" algn="l"/>
                  <a:tab pos="4582716" algn="l"/>
                  <a:tab pos="4888706" algn="l"/>
                  <a:tab pos="5194697" algn="l"/>
                  <a:tab pos="5499497" algn="l"/>
                  <a:tab pos="5805488" algn="l"/>
                  <a:tab pos="6111479" algn="l"/>
                </a:tabLst>
              </a:pPr>
              <a:r>
                <a:rPr lang="en-US">
                  <a:solidFill>
                    <a:srgbClr val="000000"/>
                  </a:solidFill>
                  <a:ea typeface="msmincho" charset="0"/>
                  <a:cs typeface="msmincho" charset="0"/>
                </a:rPr>
                <a:t>larger</a:t>
              </a:r>
            </a:p>
          </p:txBody>
        </p:sp>
        <p:sp>
          <p:nvSpPr>
            <p:cNvPr id="15" name="AutoShape 14">
              <a:extLst>
                <a:ext uri="{FF2B5EF4-FFF2-40B4-BE49-F238E27FC236}">
                  <a16:creationId xmlns:a16="http://schemas.microsoft.com/office/drawing/2014/main" id="{6FA4B322-69B1-A64D-B6F4-6E6DB8F83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8085" y="3992475"/>
              <a:ext cx="1281909" cy="511958"/>
            </a:xfrm>
            <a:custGeom>
              <a:avLst/>
              <a:gdLst>
                <a:gd name="T0" fmla="*/ 1958975 w 1959840"/>
                <a:gd name="T1" fmla="*/ 179388 h 358597"/>
                <a:gd name="T2" fmla="*/ 979488 w 1959840"/>
                <a:gd name="T3" fmla="*/ 358775 h 358597"/>
                <a:gd name="T4" fmla="*/ 0 w 1959840"/>
                <a:gd name="T5" fmla="*/ 179388 h 358597"/>
                <a:gd name="T6" fmla="*/ 979488 w 1959840"/>
                <a:gd name="T7" fmla="*/ 0 h 358597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959840"/>
                <a:gd name="T13" fmla="*/ 0 h 358597"/>
                <a:gd name="T14" fmla="*/ 1959840 w 1959840"/>
                <a:gd name="T15" fmla="*/ 358597 h 3585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59840" h="358597">
                  <a:moveTo>
                    <a:pt x="0" y="0"/>
                  </a:moveTo>
                  <a:lnTo>
                    <a:pt x="6001" y="0"/>
                  </a:lnTo>
                  <a:lnTo>
                    <a:pt x="6001" y="1097"/>
                  </a:lnTo>
                  <a:lnTo>
                    <a:pt x="0" y="1097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lIns="61229" tIns="30615" rIns="61229" bIns="30615"/>
            <a:lstStyle/>
            <a:p>
              <a:pPr>
                <a:buClrTx/>
                <a:tabLst>
                  <a:tab pos="0" algn="l"/>
                  <a:tab pos="303610" algn="l"/>
                  <a:tab pos="609600" algn="l"/>
                  <a:tab pos="915591" algn="l"/>
                  <a:tab pos="1220391" algn="l"/>
                  <a:tab pos="1526381" algn="l"/>
                  <a:tab pos="1832372" algn="l"/>
                  <a:tab pos="2138363" algn="l"/>
                  <a:tab pos="2443163" algn="l"/>
                  <a:tab pos="2749154" algn="l"/>
                  <a:tab pos="3055144" algn="l"/>
                  <a:tab pos="3359944" algn="l"/>
                  <a:tab pos="3665935" algn="l"/>
                  <a:tab pos="3971925" algn="l"/>
                  <a:tab pos="4277916" algn="l"/>
                  <a:tab pos="4582716" algn="l"/>
                  <a:tab pos="4888706" algn="l"/>
                  <a:tab pos="5194697" algn="l"/>
                  <a:tab pos="5499497" algn="l"/>
                  <a:tab pos="5805488" algn="l"/>
                  <a:tab pos="6111479" algn="l"/>
                </a:tabLst>
              </a:pPr>
              <a:r>
                <a:rPr lang="en-US" dirty="0">
                  <a:solidFill>
                    <a:srgbClr val="000000"/>
                  </a:solidFill>
                  <a:ea typeface="msmincho" charset="0"/>
                  <a:cs typeface="msmincho" charset="0"/>
                </a:rPr>
                <a:t>SQUID SNR </a:t>
              </a:r>
            </a:p>
            <a:p>
              <a:pPr>
                <a:buClrTx/>
                <a:tabLst>
                  <a:tab pos="0" algn="l"/>
                  <a:tab pos="303610" algn="l"/>
                  <a:tab pos="609600" algn="l"/>
                  <a:tab pos="915591" algn="l"/>
                  <a:tab pos="1220391" algn="l"/>
                  <a:tab pos="1526381" algn="l"/>
                  <a:tab pos="1832372" algn="l"/>
                  <a:tab pos="2138363" algn="l"/>
                  <a:tab pos="2443163" algn="l"/>
                  <a:tab pos="2749154" algn="l"/>
                  <a:tab pos="3055144" algn="l"/>
                  <a:tab pos="3359944" algn="l"/>
                  <a:tab pos="3665935" algn="l"/>
                  <a:tab pos="3971925" algn="l"/>
                  <a:tab pos="4277916" algn="l"/>
                  <a:tab pos="4582716" algn="l"/>
                  <a:tab pos="4888706" algn="l"/>
                  <a:tab pos="5194697" algn="l"/>
                  <a:tab pos="5499497" algn="l"/>
                  <a:tab pos="5805488" algn="l"/>
                  <a:tab pos="6111479" algn="l"/>
                </a:tabLst>
              </a:pPr>
              <a:r>
                <a:rPr lang="en-US" dirty="0">
                  <a:solidFill>
                    <a:srgbClr val="000000"/>
                  </a:solidFill>
                  <a:ea typeface="msmincho" charset="0"/>
                  <a:cs typeface="msmincho" charset="0"/>
                </a:rPr>
                <a:t>larger</a:t>
              </a:r>
            </a:p>
          </p:txBody>
        </p:sp>
        <p:sp>
          <p:nvSpPr>
            <p:cNvPr id="18" name="AutoShape 5">
              <a:extLst>
                <a:ext uri="{FF2B5EF4-FFF2-40B4-BE49-F238E27FC236}">
                  <a16:creationId xmlns:a16="http://schemas.microsoft.com/office/drawing/2014/main" id="{52E4E064-F996-F04B-9F68-FEBF3BFB36F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57801" y="5112546"/>
              <a:ext cx="257175" cy="316706"/>
            </a:xfrm>
            <a:custGeom>
              <a:avLst/>
              <a:gdLst>
                <a:gd name="T0" fmla="*/ 342900 w 342720"/>
                <a:gd name="T1" fmla="*/ 211138 h 421965"/>
                <a:gd name="T2" fmla="*/ 171450 w 342720"/>
                <a:gd name="T3" fmla="*/ 422275 h 421965"/>
                <a:gd name="T4" fmla="*/ 0 w 342720"/>
                <a:gd name="T5" fmla="*/ 211138 h 421965"/>
                <a:gd name="T6" fmla="*/ 171450 w 342720"/>
                <a:gd name="T7" fmla="*/ 0 h 421965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42720"/>
                <a:gd name="T13" fmla="*/ 0 h 421965"/>
                <a:gd name="T14" fmla="*/ 342720 w 342720"/>
                <a:gd name="T15" fmla="*/ 421965 h 4219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2720" h="421965">
                  <a:moveTo>
                    <a:pt x="0" y="0"/>
                  </a:moveTo>
                  <a:lnTo>
                    <a:pt x="1049" y="0"/>
                  </a:lnTo>
                  <a:lnTo>
                    <a:pt x="1049" y="1291"/>
                  </a:lnTo>
                  <a:lnTo>
                    <a:pt x="0" y="129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61229" tIns="30615" rIns="61229" bIns="30615"/>
            <a:lstStyle/>
            <a:p>
              <a:pPr>
                <a:buClrTx/>
                <a:tabLst>
                  <a:tab pos="0" algn="l"/>
                  <a:tab pos="303610" algn="l"/>
                  <a:tab pos="609600" algn="l"/>
                  <a:tab pos="915591" algn="l"/>
                  <a:tab pos="1220391" algn="l"/>
                  <a:tab pos="1526381" algn="l"/>
                  <a:tab pos="1832372" algn="l"/>
                  <a:tab pos="2138363" algn="l"/>
                  <a:tab pos="2443163" algn="l"/>
                  <a:tab pos="2749154" algn="l"/>
                  <a:tab pos="3055144" algn="l"/>
                  <a:tab pos="3359944" algn="l"/>
                  <a:tab pos="3665935" algn="l"/>
                  <a:tab pos="3971925" algn="l"/>
                  <a:tab pos="4277916" algn="l"/>
                  <a:tab pos="4582716" algn="l"/>
                  <a:tab pos="4888706" algn="l"/>
                  <a:tab pos="5194697" algn="l"/>
                  <a:tab pos="5499497" algn="l"/>
                  <a:tab pos="5805488" algn="l"/>
                  <a:tab pos="6111479" algn="l"/>
                </a:tabLst>
              </a:pPr>
              <a:r>
                <a:rPr lang="en-US" sz="1650">
                  <a:solidFill>
                    <a:srgbClr val="000000"/>
                  </a:solidFill>
                  <a:ea typeface="msmincho" charset="0"/>
                  <a:cs typeface="msmincho" charset="0"/>
                </a:rPr>
                <a:t>0</a:t>
              </a:r>
            </a:p>
          </p:txBody>
        </p:sp>
        <p:pic>
          <p:nvPicPr>
            <p:cNvPr id="20" name="Kuva 19">
              <a:extLst>
                <a:ext uri="{FF2B5EF4-FFF2-40B4-BE49-F238E27FC236}">
                  <a16:creationId xmlns:a16="http://schemas.microsoft.com/office/drawing/2014/main" id="{FBB855DF-1A25-304F-B4B9-93EA388BD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58" r="24550" b="20707"/>
            <a:stretch/>
          </p:blipFill>
          <p:spPr>
            <a:xfrm rot="16200000">
              <a:off x="5823872" y="3502236"/>
              <a:ext cx="2700495" cy="882244"/>
            </a:xfrm>
            <a:prstGeom prst="rect">
              <a:avLst/>
            </a:prstGeom>
          </p:spPr>
        </p:pic>
        <p:cxnSp>
          <p:nvCxnSpPr>
            <p:cNvPr id="22" name="Suora yhdysviiva 21">
              <a:extLst>
                <a:ext uri="{FF2B5EF4-FFF2-40B4-BE49-F238E27FC236}">
                  <a16:creationId xmlns:a16="http://schemas.microsoft.com/office/drawing/2014/main" id="{3A669F12-FE8F-DF4B-A29F-61A488AE149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00853" y="2593108"/>
              <a:ext cx="750095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211CB2EE-D2A2-A64F-8425-E9FB95AC2E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06638" y="3935019"/>
              <a:ext cx="2207425" cy="16681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</p:spPr>
          <p:txBody>
            <a:bodyPr lIns="62209" tIns="31105" rIns="62209" bIns="31105"/>
            <a:lstStyle/>
            <a:p>
              <a:endParaRPr lang="fi-FI"/>
            </a:p>
          </p:txBody>
        </p:sp>
        <p:sp>
          <p:nvSpPr>
            <p:cNvPr id="6" name="Tekstiruutu 5">
              <a:extLst>
                <a:ext uri="{FF2B5EF4-FFF2-40B4-BE49-F238E27FC236}">
                  <a16:creationId xmlns:a16="http://schemas.microsoft.com/office/drawing/2014/main" id="{C71B733B-7CE1-9544-B4DE-0F7F5E76AC04}"/>
                </a:ext>
              </a:extLst>
            </p:cNvPr>
            <p:cNvSpPr txBox="1"/>
            <p:nvPr/>
          </p:nvSpPr>
          <p:spPr>
            <a:xfrm>
              <a:off x="6257755" y="1884902"/>
              <a:ext cx="19520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chemeClr val="tx1"/>
                  </a:solidFill>
                </a:rPr>
                <a:t>Count of cortical source points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913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118F0B-4198-FF4F-9F36-D76388A5C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+mj-lt"/>
                <a:cs typeface="+mj-lt"/>
              </a:rPr>
              <a:t>SQUID vs. OPM: Information content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A5F797-E55C-408B-B648-635533938A93}"/>
              </a:ext>
            </a:extLst>
          </p:cNvPr>
          <p:cNvSpPr txBox="1"/>
          <p:nvPr/>
        </p:nvSpPr>
        <p:spPr>
          <a:xfrm>
            <a:off x="457200" y="1676400"/>
            <a:ext cx="2921788" cy="39164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SNR and spatial resolution are both captured in information-based metrics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charset="-122"/>
            </a:endParaRPr>
          </a:p>
          <a:p>
            <a:pPr marL="285750" marR="0" lvl="0" indent="-28575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16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OPM noise level is crucial!</a:t>
            </a:r>
          </a:p>
          <a:p>
            <a:pPr marL="285750" marR="0" lvl="0" indent="-28575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16" charset="0"/>
              <a:buChar char="•"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Microsoft YaHei"/>
              </a:rPr>
              <a:t>Same amount of information does not mean the same information!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charset="-122"/>
            </a:endParaRPr>
          </a:p>
        </p:txBody>
      </p:sp>
      <p:pic>
        <p:nvPicPr>
          <p:cNvPr id="6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73F10E02-47EF-476B-93E1-7C89BA9E5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081" y="1570990"/>
            <a:ext cx="5614477" cy="36106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E2CF900-FFB4-4C3A-9DB0-2259ACA427ED}"/>
              </a:ext>
            </a:extLst>
          </p:cNvPr>
          <p:cNvSpPr txBox="1"/>
          <p:nvPr/>
        </p:nvSpPr>
        <p:spPr>
          <a:xfrm>
            <a:off x="1295401" y="5867400"/>
            <a:ext cx="7315200" cy="3154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Iivanainen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Mäkinen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Zetter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Stenroos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Ilmoniemi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Parkkonen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; Neuroimage 2021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charset="-122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5280EA3F-7913-E346-826B-F3F610987CBC}"/>
              </a:ext>
            </a:extLst>
          </p:cNvPr>
          <p:cNvSpPr txBox="1"/>
          <p:nvPr/>
        </p:nvSpPr>
        <p:spPr>
          <a:xfrm>
            <a:off x="7848600" y="4191000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of 3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fT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/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rHz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7748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8024"/>
          <a:stretch/>
        </p:blipFill>
        <p:spPr>
          <a:xfrm>
            <a:off x="2043842" y="4167317"/>
            <a:ext cx="6630307" cy="1595793"/>
          </a:xfrm>
          <a:prstGeom prst="rect">
            <a:avLst/>
          </a:prstGeom>
        </p:spPr>
      </p:pic>
      <p:pic>
        <p:nvPicPr>
          <p:cNvPr id="3" name="Picture 2" descr="Gamma_meas_set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14" y="1169561"/>
            <a:ext cx="4457700" cy="2893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378" y="428532"/>
            <a:ext cx="8111336" cy="800100"/>
          </a:xfrm>
        </p:spPr>
        <p:txBody>
          <a:bodyPr/>
          <a:lstStyle/>
          <a:p>
            <a:r>
              <a:rPr lang="en-US" dirty="0"/>
              <a:t>Gamma-band responses to visual stimuli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9250" y="1445299"/>
            <a:ext cx="372555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60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Dynamic visual stimulus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9 OPM sensors (QZFM by </a:t>
            </a:r>
            <a:r>
              <a:rPr lang="en-US" sz="2000" dirty="0" err="1">
                <a:solidFill>
                  <a:srgbClr val="000000"/>
                </a:solidFill>
              </a:rPr>
              <a:t>QuSpin</a:t>
            </a:r>
            <a:r>
              <a:rPr lang="en-US" sz="2000" dirty="0">
                <a:solidFill>
                  <a:srgbClr val="000000"/>
                </a:solidFill>
              </a:rPr>
              <a:t> Inc.) above the occipital cortex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100 trials, total time ~10 min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Reference data from 306-ch. SQUID MEG (MEGIN Oy)</a:t>
            </a:r>
          </a:p>
          <a:p>
            <a:pPr marL="214313" indent="-214313">
              <a:buFont typeface="Arial"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7149C4-2E22-342E-F063-AB948DC19F81}"/>
              </a:ext>
            </a:extLst>
          </p:cNvPr>
          <p:cNvSpPr/>
          <p:nvPr/>
        </p:nvSpPr>
        <p:spPr>
          <a:xfrm>
            <a:off x="3886200" y="6215161"/>
            <a:ext cx="49084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Iivanainen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,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Zetter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,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Parkkonen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 (Human Brain Mapping 2020)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5079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488950"/>
            <a:ext cx="8267700" cy="1066800"/>
          </a:xfrm>
        </p:spPr>
        <p:txBody>
          <a:bodyPr/>
          <a:lstStyle/>
          <a:p>
            <a:r>
              <a:rPr lang="en-US" dirty="0"/>
              <a:t>Gamma-band responses to visual stimuli</a:t>
            </a:r>
          </a:p>
        </p:txBody>
      </p:sp>
      <p:pic>
        <p:nvPicPr>
          <p:cNvPr id="5" name="Picture 4" descr="gamma_OPM_TFR_subj1_midchann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28" y="1600309"/>
            <a:ext cx="3257550" cy="2071116"/>
          </a:xfrm>
          <a:prstGeom prst="rect">
            <a:avLst/>
          </a:prstGeom>
        </p:spPr>
      </p:pic>
      <p:pic>
        <p:nvPicPr>
          <p:cNvPr id="6" name="Picture 5" descr="gamma_SQUID_TFR_subj1_midchann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128" y="3733800"/>
            <a:ext cx="3053950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2698" y="1208698"/>
            <a:ext cx="287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OPM magnetometer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04431" y="3764084"/>
            <a:ext cx="2836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SQUID magnetometer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5A0795F3-6D6E-7042-BC4D-6AF615329354}"/>
              </a:ext>
            </a:extLst>
          </p:cNvPr>
          <p:cNvSpPr/>
          <p:nvPr/>
        </p:nvSpPr>
        <p:spPr bwMode="auto">
          <a:xfrm>
            <a:off x="6469532" y="1404705"/>
            <a:ext cx="1903268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61C2EF7-5BE0-BB4B-A4A8-4BBE1ED6B338}"/>
              </a:ext>
            </a:extLst>
          </p:cNvPr>
          <p:cNvSpPr txBox="1"/>
          <p:nvPr/>
        </p:nvSpPr>
        <p:spPr>
          <a:xfrm>
            <a:off x="6480252" y="1346254"/>
            <a:ext cx="1796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Stimulus on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C6F19AD2-5973-FB44-943B-378D67256BB2}"/>
              </a:ext>
            </a:extLst>
          </p:cNvPr>
          <p:cNvSpPr/>
          <p:nvPr/>
        </p:nvSpPr>
        <p:spPr bwMode="auto">
          <a:xfrm>
            <a:off x="6004431" y="3784655"/>
            <a:ext cx="2762030" cy="172709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48D20A68-3AB6-9C44-A7F8-D378EE634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151" y="1547098"/>
            <a:ext cx="4604475" cy="3502712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B38C62BB-33AB-20F7-B139-7C036CE9ED01}"/>
              </a:ext>
            </a:extLst>
          </p:cNvPr>
          <p:cNvSpPr/>
          <p:nvPr/>
        </p:nvSpPr>
        <p:spPr>
          <a:xfrm>
            <a:off x="3886200" y="6215161"/>
            <a:ext cx="49084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Iivanainen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,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Zetter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,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Parkkonen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 (Human Brain Mapping 2020)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charset="-122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AEEA240-C3EF-66B7-29F5-AAA579E1E747}"/>
              </a:ext>
            </a:extLst>
          </p:cNvPr>
          <p:cNvSpPr txBox="1"/>
          <p:nvPr/>
        </p:nvSpPr>
        <p:spPr>
          <a:xfrm>
            <a:off x="6003132" y="1642646"/>
            <a:ext cx="2836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OPM magnetometer</a:t>
            </a:r>
          </a:p>
        </p:txBody>
      </p:sp>
    </p:spTree>
    <p:extLst>
      <p:ext uri="{BB962C8B-B14F-4D97-AF65-F5344CB8AC3E}">
        <p14:creationId xmlns:p14="http://schemas.microsoft.com/office/powerpoint/2010/main" val="258824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9">
            <a:extLst>
              <a:ext uri="{FF2B5EF4-FFF2-40B4-BE49-F238E27FC236}">
                <a16:creationId xmlns:a16="http://schemas.microsoft.com/office/drawing/2014/main" id="{BA02056F-81B3-6D4A-8F6D-D996B989C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7478" y="1143000"/>
            <a:ext cx="2857832" cy="1558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484666" y="459448"/>
            <a:ext cx="1553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2939"/>
                </a:solidFill>
                <a:effectLst/>
                <a:uLnTx/>
                <a:uFillTx/>
                <a:latin typeface="Arial"/>
                <a:ea typeface="Microsoft YaHei" charset="-122"/>
              </a:rPr>
              <a:t>SQUID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50327" y="457200"/>
            <a:ext cx="3028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2939"/>
                </a:solidFill>
                <a:effectLst/>
                <a:uLnTx/>
                <a:uFillTx/>
                <a:latin typeface="Arial"/>
                <a:ea typeface="Microsoft YaHei" charset="-122"/>
              </a:rPr>
              <a:t>OPM (SERF)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FA66BD4-A82D-2744-95FC-44B45E3E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3" t="8406" r="18549" b="9023"/>
          <a:stretch>
            <a:fillRect/>
          </a:stretch>
        </p:blipFill>
        <p:spPr bwMode="auto">
          <a:xfrm>
            <a:off x="2573020" y="1155419"/>
            <a:ext cx="1694180" cy="1558291"/>
          </a:xfrm>
          <a:prstGeom prst="rect">
            <a:avLst/>
          </a:prstGeom>
          <a:noFill/>
          <a:ln w="3960" cap="sq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7603" t="8406" r="18549" b="9023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Suorakulmio 12">
            <a:extLst>
              <a:ext uri="{FF2B5EF4-FFF2-40B4-BE49-F238E27FC236}">
                <a16:creationId xmlns:a16="http://schemas.microsoft.com/office/drawing/2014/main" id="{6A1C7C37-A454-FD14-B836-BF3B145CF827}"/>
              </a:ext>
            </a:extLst>
          </p:cNvPr>
          <p:cNvSpPr/>
          <p:nvPr/>
        </p:nvSpPr>
        <p:spPr bwMode="auto">
          <a:xfrm>
            <a:off x="762000" y="4972049"/>
            <a:ext cx="7772400" cy="685799"/>
          </a:xfrm>
          <a:prstGeom prst="rect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icrosoft YaHei" charset="-122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C4FD273-D977-D07E-0CEC-8497173C4189}"/>
              </a:ext>
            </a:extLst>
          </p:cNvPr>
          <p:cNvSpPr txBox="1">
            <a:spLocks/>
          </p:cNvSpPr>
          <p:nvPr/>
        </p:nvSpPr>
        <p:spPr bwMode="auto">
          <a:xfrm>
            <a:off x="990601" y="3873103"/>
            <a:ext cx="1285875" cy="47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kern="0"/>
              <a:t>Noise level</a:t>
            </a:r>
            <a:endParaRPr lang="en-US" sz="1800" b="1" kern="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CF7CF97-C77A-0FF2-7CEF-CEA2BDA2F8DF}"/>
              </a:ext>
            </a:extLst>
          </p:cNvPr>
          <p:cNvSpPr txBox="1">
            <a:spLocks/>
          </p:cNvSpPr>
          <p:nvPr/>
        </p:nvSpPr>
        <p:spPr bwMode="auto">
          <a:xfrm>
            <a:off x="2533650" y="3873105"/>
            <a:ext cx="2171700" cy="43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Typ. 2–3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/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rHz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177A6FE-79DD-C612-7713-A56FE481D084}"/>
              </a:ext>
            </a:extLst>
          </p:cNvPr>
          <p:cNvSpPr txBox="1">
            <a:spLocks/>
          </p:cNvSpPr>
          <p:nvPr/>
        </p:nvSpPr>
        <p:spPr bwMode="auto">
          <a:xfrm>
            <a:off x="5464628" y="3873102"/>
            <a:ext cx="22288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Typ. 8–14 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rHz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C83336B-C7B9-8DF7-47E6-1C29B022F82B}"/>
              </a:ext>
            </a:extLst>
          </p:cNvPr>
          <p:cNvSpPr txBox="1">
            <a:spLocks/>
          </p:cNvSpPr>
          <p:nvPr/>
        </p:nvSpPr>
        <p:spPr bwMode="auto">
          <a:xfrm>
            <a:off x="990601" y="4444602"/>
            <a:ext cx="128587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Bandwidth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C3F708B-0ACF-BFEF-87E5-EF7F537A3EBE}"/>
              </a:ext>
            </a:extLst>
          </p:cNvPr>
          <p:cNvSpPr txBox="1">
            <a:spLocks/>
          </p:cNvSpPr>
          <p:nvPr/>
        </p:nvSpPr>
        <p:spPr bwMode="auto">
          <a:xfrm>
            <a:off x="2533650" y="4444602"/>
            <a:ext cx="21717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DC – several kHz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EBC4DD6D-EFD3-3F06-AB89-F38CAE0CC1F7}"/>
              </a:ext>
            </a:extLst>
          </p:cNvPr>
          <p:cNvSpPr txBox="1">
            <a:spLocks/>
          </p:cNvSpPr>
          <p:nvPr/>
        </p:nvSpPr>
        <p:spPr bwMode="auto">
          <a:xfrm>
            <a:off x="5464628" y="4444602"/>
            <a:ext cx="21717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DC – ~150 Hz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71E73CF-C992-B70E-4090-70EE57BDE296}"/>
              </a:ext>
            </a:extLst>
          </p:cNvPr>
          <p:cNvSpPr txBox="1">
            <a:spLocks/>
          </p:cNvSpPr>
          <p:nvPr/>
        </p:nvSpPr>
        <p:spPr bwMode="auto">
          <a:xfrm>
            <a:off x="990601" y="5016102"/>
            <a:ext cx="128587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Max. field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795F6CE-4654-1DEB-709C-0BEE940E7104}"/>
              </a:ext>
            </a:extLst>
          </p:cNvPr>
          <p:cNvSpPr txBox="1">
            <a:spLocks/>
          </p:cNvSpPr>
          <p:nvPr/>
        </p:nvSpPr>
        <p:spPr bwMode="auto">
          <a:xfrm>
            <a:off x="2533650" y="5016102"/>
            <a:ext cx="21717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~10–20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nT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change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8EA857D-D8CE-5807-5019-A3F95E79B93A}"/>
              </a:ext>
            </a:extLst>
          </p:cNvPr>
          <p:cNvSpPr txBox="1">
            <a:spLocks/>
          </p:cNvSpPr>
          <p:nvPr/>
        </p:nvSpPr>
        <p:spPr bwMode="auto">
          <a:xfrm>
            <a:off x="5464628" y="5016102"/>
            <a:ext cx="291464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1–2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absolute (in open-loop mode)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DEDE5FF4-6C3D-11BA-17A0-A4051ED66CA7}"/>
              </a:ext>
            </a:extLst>
          </p:cNvPr>
          <p:cNvSpPr txBox="1">
            <a:spLocks/>
          </p:cNvSpPr>
          <p:nvPr/>
        </p:nvSpPr>
        <p:spPr bwMode="auto">
          <a:xfrm>
            <a:off x="990601" y="3263503"/>
            <a:ext cx="1285875" cy="47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Distance to scalp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4C8B8E35-0C3B-0C4C-A825-4EE4B957C573}"/>
              </a:ext>
            </a:extLst>
          </p:cNvPr>
          <p:cNvSpPr txBox="1">
            <a:spLocks/>
          </p:cNvSpPr>
          <p:nvPr/>
        </p:nvSpPr>
        <p:spPr bwMode="auto">
          <a:xfrm>
            <a:off x="2533650" y="3263502"/>
            <a:ext cx="266155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20–30 mm; rigid array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395C21E6-441D-B7C2-E12C-911665EA56AE}"/>
              </a:ext>
            </a:extLst>
          </p:cNvPr>
          <p:cNvSpPr txBox="1">
            <a:spLocks/>
          </p:cNvSpPr>
          <p:nvPr/>
        </p:nvSpPr>
        <p:spPr bwMode="auto">
          <a:xfrm>
            <a:off x="5464628" y="3263503"/>
            <a:ext cx="2914647" cy="47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4–9 mm; adjustable array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638F7231-B662-FF2B-01B8-452D0D6760B7}"/>
              </a:ext>
            </a:extLst>
          </p:cNvPr>
          <p:cNvSpPr txBox="1">
            <a:spLocks/>
          </p:cNvSpPr>
          <p:nvPr/>
        </p:nvSpPr>
        <p:spPr bwMode="auto">
          <a:xfrm>
            <a:off x="990600" y="5701903"/>
            <a:ext cx="1371600" cy="47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Temperature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51AC050-DCBD-28A7-2B08-7446E1B1B218}"/>
              </a:ext>
            </a:extLst>
          </p:cNvPr>
          <p:cNvSpPr txBox="1">
            <a:spLocks/>
          </p:cNvSpPr>
          <p:nvPr/>
        </p:nvSpPr>
        <p:spPr bwMode="auto">
          <a:xfrm>
            <a:off x="2533650" y="5701902"/>
            <a:ext cx="21717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Typ. –269 C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8C6E83C4-0232-A574-DC4D-5976BCFCD062}"/>
              </a:ext>
            </a:extLst>
          </p:cNvPr>
          <p:cNvSpPr txBox="1">
            <a:spLocks/>
          </p:cNvSpPr>
          <p:nvPr/>
        </p:nvSpPr>
        <p:spPr bwMode="auto">
          <a:xfrm>
            <a:off x="5464628" y="5701902"/>
            <a:ext cx="22288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Typ. +150 C</a:t>
            </a:r>
          </a:p>
        </p:txBody>
      </p:sp>
    </p:spTree>
    <p:extLst>
      <p:ext uri="{BB962C8B-B14F-4D97-AF65-F5344CB8AC3E}">
        <p14:creationId xmlns:p14="http://schemas.microsoft.com/office/powerpoint/2010/main" val="1988487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226B99D-3BB8-4E31-983A-9BDFE9A021D3}"/>
              </a:ext>
            </a:extLst>
          </p:cNvPr>
          <p:cNvSpPr txBox="1"/>
          <p:nvPr/>
        </p:nvSpPr>
        <p:spPr>
          <a:xfrm>
            <a:off x="5105400" y="5873910"/>
            <a:ext cx="3511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/>
                <a:cs typeface="+mn-cs"/>
              </a:rPr>
              <a:t>Iivanainen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/>
                <a:cs typeface="+mn-cs"/>
              </a:rPr>
              <a:t> et al. (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/>
                <a:cs typeface="+mn-cs"/>
              </a:rPr>
              <a:t>NeuroImage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/>
                <a:cs typeface="+mn-cs"/>
              </a:rPr>
              <a:t> 2019)</a:t>
            </a:r>
            <a:endParaRPr kumimoji="0" lang="en-FI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6B9E7B-1200-410F-86BD-CA306865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600"/>
          <a:stretch/>
        </p:blipFill>
        <p:spPr>
          <a:xfrm>
            <a:off x="413547" y="1505636"/>
            <a:ext cx="5598371" cy="17090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06BCB3-1BFF-472A-997D-AF8C4438557E}"/>
              </a:ext>
            </a:extLst>
          </p:cNvPr>
          <p:cNvSpPr/>
          <p:nvPr/>
        </p:nvSpPr>
        <p:spPr>
          <a:xfrm>
            <a:off x="310441" y="1099633"/>
            <a:ext cx="218113" cy="146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endParaRPr kumimoji="0" lang="en-FI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3E1CF7-5F0C-4309-866F-9CDC1233CE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31" r="56147"/>
          <a:stretch/>
        </p:blipFill>
        <p:spPr>
          <a:xfrm>
            <a:off x="748158" y="3192913"/>
            <a:ext cx="2171194" cy="2590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8D62F8-5CEB-453D-88A2-B2DCD96393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6239"/>
          <a:stretch/>
        </p:blipFill>
        <p:spPr>
          <a:xfrm>
            <a:off x="6113469" y="1295532"/>
            <a:ext cx="2889463" cy="4488181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750758C1-BB61-D8FB-6F13-B973B923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Compensation of residual field inside a magnetically shielded room</a:t>
            </a:r>
          </a:p>
        </p:txBody>
      </p:sp>
    </p:spTree>
    <p:extLst>
      <p:ext uri="{BB962C8B-B14F-4D97-AF65-F5344CB8AC3E}">
        <p14:creationId xmlns:p14="http://schemas.microsoft.com/office/powerpoint/2010/main" val="185076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AutoShape 2"/>
          <p:cNvSpPr>
            <a:spLocks noChangeArrowheads="1"/>
          </p:cNvSpPr>
          <p:nvPr/>
        </p:nvSpPr>
        <p:spPr bwMode="auto">
          <a:xfrm>
            <a:off x="369887" y="1208088"/>
            <a:ext cx="4506913" cy="2089150"/>
          </a:xfrm>
          <a:custGeom>
            <a:avLst/>
            <a:gdLst>
              <a:gd name="T0" fmla="*/ 4506913 w 4507200"/>
              <a:gd name="T1" fmla="*/ 1044575 h 2089659"/>
              <a:gd name="T2" fmla="*/ 2253457 w 4507200"/>
              <a:gd name="T3" fmla="*/ 2089150 h 2089659"/>
              <a:gd name="T4" fmla="*/ 0 w 4507200"/>
              <a:gd name="T5" fmla="*/ 1044575 h 2089659"/>
              <a:gd name="T6" fmla="*/ 2253457 w 4507200"/>
              <a:gd name="T7" fmla="*/ 0 h 2089659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4507200"/>
              <a:gd name="T13" fmla="*/ 0 h 2089659"/>
              <a:gd name="T14" fmla="*/ 4507200 w 4507200"/>
              <a:gd name="T15" fmla="*/ 2089659 h 208965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07200" h="2089659">
                <a:moveTo>
                  <a:pt x="0" y="0"/>
                </a:moveTo>
                <a:lnTo>
                  <a:pt x="12598" y="0"/>
                </a:lnTo>
                <a:lnTo>
                  <a:pt x="12598" y="4316"/>
                </a:lnTo>
                <a:lnTo>
                  <a:pt x="0" y="4316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>
              <a:lnSpc>
                <a:spcPct val="100000"/>
              </a:lnSpc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sz="2200" dirty="0">
                <a:solidFill>
                  <a:srgbClr val="000000"/>
                </a:solidFill>
                <a:ea typeface="msmincho" charset="0"/>
                <a:cs typeface="msmincho" charset="0"/>
              </a:rPr>
              <a:t>MEG with SQUID sensors</a:t>
            </a:r>
          </a:p>
          <a:p>
            <a:pPr>
              <a:lnSpc>
                <a:spcPct val="100000"/>
              </a:lnSpc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sz="2200" dirty="0">
                <a:solidFill>
                  <a:srgbClr val="000000"/>
                </a:solidFill>
                <a:ea typeface="msmincho" charset="0"/>
                <a:cs typeface="msmincho" charset="0"/>
              </a:rPr>
              <a:t>=&gt; non-adaptable sensor helmet</a:t>
            </a:r>
          </a:p>
          <a:p>
            <a:pPr>
              <a:lnSpc>
                <a:spcPct val="100000"/>
              </a:lnSpc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sz="2200" dirty="0">
                <a:solidFill>
                  <a:srgbClr val="000000"/>
                </a:solidFill>
                <a:ea typeface="msmincho" charset="0"/>
                <a:cs typeface="msmincho" charset="0"/>
              </a:rPr>
              <a:t>=&gt; large distance to brain</a:t>
            </a:r>
          </a:p>
          <a:p>
            <a:pPr>
              <a:lnSpc>
                <a:spcPct val="100000"/>
              </a:lnSpc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sz="2200" dirty="0">
                <a:solidFill>
                  <a:srgbClr val="000000"/>
                </a:solidFill>
                <a:ea typeface="msmincho" charset="0"/>
                <a:cs typeface="msmincho" charset="0"/>
              </a:rPr>
              <a:t>=&gt; limited spatial resolution</a:t>
            </a:r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0433" y="1341443"/>
            <a:ext cx="4473575" cy="4657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25" y="3394091"/>
            <a:ext cx="4408488" cy="293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654050" y="5326063"/>
            <a:ext cx="3657600" cy="195262"/>
          </a:xfrm>
          <a:custGeom>
            <a:avLst/>
            <a:gdLst>
              <a:gd name="T0" fmla="*/ 3657600 w 3657600"/>
              <a:gd name="T1" fmla="*/ 97631 h 195861"/>
              <a:gd name="T2" fmla="*/ 1828800 w 3657600"/>
              <a:gd name="T3" fmla="*/ 195262 h 195861"/>
              <a:gd name="T4" fmla="*/ 0 w 3657600"/>
              <a:gd name="T5" fmla="*/ 97631 h 195861"/>
              <a:gd name="T6" fmla="*/ 1828800 w 3657600"/>
              <a:gd name="T7" fmla="*/ 0 h 195861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657600"/>
              <a:gd name="T13" fmla="*/ 0 h 195861"/>
              <a:gd name="T14" fmla="*/ 3657600 w 3657600"/>
              <a:gd name="T15" fmla="*/ 195861 h 1958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57600" h="195861">
                <a:moveTo>
                  <a:pt x="0" y="0"/>
                </a:moveTo>
                <a:lnTo>
                  <a:pt x="11200" y="0"/>
                </a:lnTo>
                <a:lnTo>
                  <a:pt x="11200" y="599"/>
                </a:lnTo>
                <a:lnTo>
                  <a:pt x="0" y="599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fi-FI"/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327025" y="6172200"/>
            <a:ext cx="4408488" cy="457200"/>
          </a:xfrm>
          <a:prstGeom prst="roundRect">
            <a:avLst>
              <a:gd name="adj" fmla="val 315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fi-FI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214415" y="6243638"/>
            <a:ext cx="2049486" cy="385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Distance to brain (cm)</a:t>
            </a:r>
          </a:p>
        </p:txBody>
      </p:sp>
      <p:sp>
        <p:nvSpPr>
          <p:cNvPr id="16393" name="AutoShape 9"/>
          <p:cNvSpPr>
            <a:spLocks noChangeArrowheads="1"/>
          </p:cNvSpPr>
          <p:nvPr/>
        </p:nvSpPr>
        <p:spPr bwMode="auto">
          <a:xfrm>
            <a:off x="620713" y="3394075"/>
            <a:ext cx="1600200" cy="2616200"/>
          </a:xfrm>
          <a:prstGeom prst="roundRect">
            <a:avLst>
              <a:gd name="adj" fmla="val 88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fi-FI"/>
          </a:p>
        </p:txBody>
      </p:sp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2089151" y="3330583"/>
            <a:ext cx="2417763" cy="1273175"/>
          </a:xfrm>
          <a:prstGeom prst="roundRect">
            <a:avLst>
              <a:gd name="adj" fmla="val 111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fi-FI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V="1">
            <a:off x="3192465" y="3827463"/>
            <a:ext cx="2451100" cy="1211262"/>
          </a:xfrm>
          <a:prstGeom prst="line">
            <a:avLst/>
          </a:prstGeom>
          <a:noFill/>
          <a:ln w="36000">
            <a:solidFill>
              <a:srgbClr val="33A3A3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fi-FI"/>
          </a:p>
        </p:txBody>
      </p:sp>
      <p:sp>
        <p:nvSpPr>
          <p:cNvPr id="16396" name="AutoShape 5"/>
          <p:cNvSpPr>
            <a:spLocks noChangeArrowheads="1"/>
          </p:cNvSpPr>
          <p:nvPr/>
        </p:nvSpPr>
        <p:spPr bwMode="auto">
          <a:xfrm>
            <a:off x="4286250" y="6400800"/>
            <a:ext cx="4857750" cy="285750"/>
          </a:xfrm>
          <a:custGeom>
            <a:avLst/>
            <a:gdLst>
              <a:gd name="T0" fmla="*/ 4857752 w 4386240"/>
              <a:gd name="T1" fmla="*/ 142875 h 286590"/>
              <a:gd name="T2" fmla="*/ 2428876 w 4386240"/>
              <a:gd name="T3" fmla="*/ 285750 h 286590"/>
              <a:gd name="T4" fmla="*/ 0 w 4386240"/>
              <a:gd name="T5" fmla="*/ 142875 h 286590"/>
              <a:gd name="T6" fmla="*/ 2428876 w 4386240"/>
              <a:gd name="T7" fmla="*/ 0 h 28659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4386240"/>
              <a:gd name="T13" fmla="*/ 0 h 286590"/>
              <a:gd name="T14" fmla="*/ 4386240 w 4386240"/>
              <a:gd name="T15" fmla="*/ 286590 h 2865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86240" h="286590">
                <a:moveTo>
                  <a:pt x="0" y="0"/>
                </a:moveTo>
                <a:lnTo>
                  <a:pt x="13435" y="0"/>
                </a:lnTo>
                <a:lnTo>
                  <a:pt x="13435" y="877"/>
                </a:lnTo>
                <a:lnTo>
                  <a:pt x="0" y="877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i="1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Iivanainen</a:t>
            </a:r>
            <a:r>
              <a:rPr lang="en-US" i="1" dirty="0">
                <a:solidFill>
                  <a:srgbClr val="000000"/>
                </a:solidFill>
                <a:ea typeface="msmincho" charset="0"/>
                <a:cs typeface="msmincho" charset="0"/>
              </a:rPr>
              <a:t>, </a:t>
            </a:r>
            <a:r>
              <a:rPr lang="en-US" i="1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Stenroos</a:t>
            </a:r>
            <a:r>
              <a:rPr lang="en-US" i="1" dirty="0">
                <a:solidFill>
                  <a:srgbClr val="000000"/>
                </a:solidFill>
                <a:ea typeface="msmincho" charset="0"/>
                <a:cs typeface="msmincho" charset="0"/>
              </a:rPr>
              <a:t>, </a:t>
            </a:r>
            <a:r>
              <a:rPr lang="en-US" i="1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Parkkonen</a:t>
            </a:r>
            <a:r>
              <a:rPr lang="en-US" i="1" dirty="0">
                <a:solidFill>
                  <a:srgbClr val="000000"/>
                </a:solidFill>
                <a:ea typeface="msmincho" charset="0"/>
                <a:cs typeface="msmincho" charset="0"/>
              </a:rPr>
              <a:t> (HBM 2013)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892C1084-93CD-D14E-B51A-C611C0709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8950"/>
            <a:ext cx="8458200" cy="1066800"/>
          </a:xfrm>
        </p:spPr>
        <p:txBody>
          <a:bodyPr/>
          <a:lstStyle/>
          <a:p>
            <a:r>
              <a:rPr lang="en-GB" dirty="0"/>
              <a:t>SQUID sensors are far from the brain…</a:t>
            </a:r>
          </a:p>
        </p:txBody>
      </p:sp>
    </p:spTree>
    <p:extLst>
      <p:ext uri="{BB962C8B-B14F-4D97-AF65-F5344CB8AC3E}">
        <p14:creationId xmlns:p14="http://schemas.microsoft.com/office/powerpoint/2010/main" val="151177479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D015C645-B596-6945-35A8-FB2ADC3D6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488952"/>
            <a:ext cx="4828370" cy="1063625"/>
          </a:xfrm>
        </p:spPr>
        <p:txBody>
          <a:bodyPr/>
          <a:lstStyle/>
          <a:p>
            <a:r>
              <a:rPr lang="en-GB" dirty="0"/>
              <a:t>More subject-friendly compensation coils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BA42D26-DCE4-4580-97CC-F2F21C557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7400" y="155330"/>
            <a:ext cx="2906587" cy="1115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2A8E0F-C12F-47B6-8051-C3B56E5F5422}"/>
              </a:ext>
            </a:extLst>
          </p:cNvPr>
          <p:cNvSpPr txBox="1"/>
          <p:nvPr/>
        </p:nvSpPr>
        <p:spPr>
          <a:xfrm>
            <a:off x="6922198" y="889959"/>
            <a:ext cx="18517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/>
                <a:cs typeface="+mn-cs"/>
              </a:rPr>
              <a:t>https://bfieldtools.github.io/</a:t>
            </a:r>
            <a:endParaRPr kumimoji="0" lang="en-FI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26B99D-3BB8-4E31-983A-9BDFE9A021D3}"/>
              </a:ext>
            </a:extLst>
          </p:cNvPr>
          <p:cNvSpPr txBox="1"/>
          <p:nvPr/>
        </p:nvSpPr>
        <p:spPr>
          <a:xfrm>
            <a:off x="5410200" y="5867400"/>
            <a:ext cx="3268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/>
                <a:cs typeface="+mn-cs"/>
              </a:rPr>
              <a:t>Holmes et al. (Neuroimage 2018)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/>
                <a:cs typeface="+mn-cs"/>
              </a:rPr>
              <a:t>Mäkinen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/>
                <a:cs typeface="+mn-cs"/>
              </a:rPr>
              <a:t> et al. (J Appl Phys 2020)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/>
                <a:cs typeface="+mn-cs"/>
              </a:rPr>
              <a:t>Zetter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/>
                <a:cs typeface="+mn-cs"/>
              </a:rPr>
              <a:t> et al. (J Appl Phys 2020)</a:t>
            </a:r>
            <a:endParaRPr kumimoji="0" lang="en-FI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6C9E06C-B88A-4128-8650-8D76F4E105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89" t="11570" r="27281"/>
          <a:stretch/>
        </p:blipFill>
        <p:spPr>
          <a:xfrm>
            <a:off x="4824779" y="1443916"/>
            <a:ext cx="3037671" cy="3447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53770E-0263-4CD1-A214-5526469483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171" t="10694" r="25265" b="1170"/>
          <a:stretch/>
        </p:blipFill>
        <p:spPr>
          <a:xfrm>
            <a:off x="4600924" y="1382486"/>
            <a:ext cx="3456841" cy="3457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878A0E-4ED6-402B-B940-D763D3448F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924" t="11625" r="25291"/>
          <a:stretch/>
        </p:blipFill>
        <p:spPr>
          <a:xfrm>
            <a:off x="4777054" y="1443915"/>
            <a:ext cx="3268488" cy="340026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4100C-33E7-4D8D-8748-710BE404B272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521237" y="1524000"/>
            <a:ext cx="3898363" cy="4343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Coil windings restricted to two parallel planes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Coils optimized to accurately control fields and gradients in the measurement volume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Magnetic material distorts the coil fields =&gt; keep the coils away of shielded room walls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Low-noise current driver required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E990F938-C976-3BCA-0CEE-FD613B518F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4779" y="1560967"/>
            <a:ext cx="3505200" cy="34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0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1" y="1295400"/>
            <a:ext cx="8115299" cy="457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/>
              <a:t>Due to the proximity to brain, OPM arrays</a:t>
            </a:r>
          </a:p>
          <a:p>
            <a:pPr marL="857250" lvl="1" indent="-457200">
              <a:buFont typeface="Normaali järjestelmäfontti"/>
              <a:buChar char="–"/>
            </a:pPr>
            <a:r>
              <a:rPr lang="en-GB" dirty="0"/>
              <a:t>yield 2–4 times higher signals than SQUIDs for cortical sources</a:t>
            </a:r>
          </a:p>
          <a:p>
            <a:pPr marL="857250" lvl="1" indent="-457200">
              <a:buFont typeface="Normaali järjestelmäfontti"/>
              <a:buChar char="–"/>
            </a:pPr>
            <a:r>
              <a:rPr lang="en-GB" dirty="0"/>
              <a:t>capture higher spatial frequencies enabling higher spatial resolution</a:t>
            </a:r>
          </a:p>
          <a:p>
            <a:pPr marL="857250" lvl="1" indent="-457200">
              <a:buFont typeface="Normaali järjestelmäfontti"/>
              <a:buChar char="–"/>
            </a:pPr>
            <a:r>
              <a:rPr lang="en-GB" dirty="0"/>
              <a:t>produce “tighter” field patterns =&gt; proper placement of sensors important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/>
              <a:t>OPM noise levels are ~3 times worse than those of SQUIDs</a:t>
            </a:r>
          </a:p>
          <a:p>
            <a:pPr marL="857250" lvl="1" indent="-457200">
              <a:buFont typeface="Normaali järjestelmäfontti"/>
              <a:buChar char="–"/>
            </a:pPr>
            <a:r>
              <a:rPr lang="en-GB" dirty="0"/>
              <a:t>Signal-to-noise ratio higher for superficial brain sources but worse for deeper brain 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/>
              <a:t>SERF OPMs require very low absolute magnetic field while SQUIDs do not</a:t>
            </a:r>
          </a:p>
          <a:p>
            <a:pPr marL="857250" lvl="1" indent="-457200">
              <a:buFont typeface="Normaali järjestelmäfontti"/>
              <a:buChar char="–"/>
            </a:pPr>
            <a:r>
              <a:rPr lang="en-GB" dirty="0"/>
              <a:t>Residual field compensation often needed/beneficial for OPMs</a:t>
            </a:r>
          </a:p>
        </p:txBody>
      </p:sp>
    </p:spTree>
    <p:extLst>
      <p:ext uri="{BB962C8B-B14F-4D97-AF65-F5344CB8AC3E}">
        <p14:creationId xmlns:p14="http://schemas.microsoft.com/office/powerpoint/2010/main" val="369227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4ECA4424-EE28-5D47-8DDF-B41CF06B8646}"/>
              </a:ext>
            </a:extLst>
          </p:cNvPr>
          <p:cNvSpPr txBox="1"/>
          <p:nvPr/>
        </p:nvSpPr>
        <p:spPr>
          <a:xfrm>
            <a:off x="4637567" y="4914797"/>
            <a:ext cx="435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+ many more people not in the picture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75A86DD-E9AE-3344-926B-78238DB23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97" y="5575360"/>
            <a:ext cx="1140634" cy="108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433983-BD1E-4B4E-BB47-1A76886A1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075" y="5405790"/>
            <a:ext cx="2910492" cy="447768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2A941E7C-F21C-C94A-89C8-FA57C4F2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06" y="5716439"/>
            <a:ext cx="1089177" cy="108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3FABC532-9BC3-B448-A9B4-9C8C38FF7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895" y="5405790"/>
            <a:ext cx="2236035" cy="1258747"/>
          </a:xfrm>
          <a:prstGeom prst="rect">
            <a:avLst/>
          </a:prstGeom>
        </p:spPr>
      </p:pic>
      <p:pic>
        <p:nvPicPr>
          <p:cNvPr id="2" name="Kuva 1" descr="Kuva, joka sisältää kohteen ruoho, ulko, taivas, henkilö&#10;&#10;Kuvaus luotu automaattisesti">
            <a:extLst>
              <a:ext uri="{FF2B5EF4-FFF2-40B4-BE49-F238E27FC236}">
                <a16:creationId xmlns:a16="http://schemas.microsoft.com/office/drawing/2014/main" id="{22F191FC-CBA4-78D8-EA76-F8CC85123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897"/>
            <a:ext cx="9442021" cy="5194834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99DD4D75-7AD0-D41C-B446-D99EF2CFFE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1542" y="5458403"/>
            <a:ext cx="1150847" cy="109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89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0433" y="1339858"/>
            <a:ext cx="4473575" cy="4657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25" y="3390916"/>
            <a:ext cx="4408488" cy="293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654050" y="5322888"/>
            <a:ext cx="3657600" cy="195262"/>
          </a:xfrm>
          <a:custGeom>
            <a:avLst/>
            <a:gdLst>
              <a:gd name="T0" fmla="*/ 3657600 w 3657600"/>
              <a:gd name="T1" fmla="*/ 97631 h 195861"/>
              <a:gd name="T2" fmla="*/ 1828800 w 3657600"/>
              <a:gd name="T3" fmla="*/ 195262 h 195861"/>
              <a:gd name="T4" fmla="*/ 0 w 3657600"/>
              <a:gd name="T5" fmla="*/ 97631 h 195861"/>
              <a:gd name="T6" fmla="*/ 1828800 w 3657600"/>
              <a:gd name="T7" fmla="*/ 0 h 195861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657600"/>
              <a:gd name="T13" fmla="*/ 0 h 195861"/>
              <a:gd name="T14" fmla="*/ 3657600 w 3657600"/>
              <a:gd name="T15" fmla="*/ 195861 h 1958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57600" h="195861">
                <a:moveTo>
                  <a:pt x="0" y="0"/>
                </a:moveTo>
                <a:lnTo>
                  <a:pt x="11200" y="0"/>
                </a:lnTo>
                <a:lnTo>
                  <a:pt x="11200" y="599"/>
                </a:lnTo>
                <a:lnTo>
                  <a:pt x="0" y="599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fi-FI"/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1306513" y="3233738"/>
            <a:ext cx="3200400" cy="1370012"/>
          </a:xfrm>
          <a:prstGeom prst="roundRect">
            <a:avLst>
              <a:gd name="adj" fmla="val 102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fi-FI"/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>
            <a:off x="327025" y="6172200"/>
            <a:ext cx="4408488" cy="458788"/>
          </a:xfrm>
          <a:prstGeom prst="roundRect">
            <a:avLst>
              <a:gd name="adj" fmla="val 310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fi-FI"/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1142977" y="6245241"/>
            <a:ext cx="2120924" cy="385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Distance to brain (cm)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381000" y="1295400"/>
            <a:ext cx="3886200" cy="160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sz="2200" dirty="0">
                <a:solidFill>
                  <a:srgbClr val="000000"/>
                </a:solidFill>
              </a:rPr>
              <a:t>Distance to brain surface would reduce to less than half in adults. Even larger change in children.</a:t>
            </a:r>
          </a:p>
        </p:txBody>
      </p:sp>
      <p:sp>
        <p:nvSpPr>
          <p:cNvPr id="17420" name="AutoShape 3"/>
          <p:cNvSpPr>
            <a:spLocks noChangeArrowheads="1"/>
          </p:cNvSpPr>
          <p:nvPr/>
        </p:nvSpPr>
        <p:spPr bwMode="auto">
          <a:xfrm>
            <a:off x="4357689" y="6477000"/>
            <a:ext cx="4786312" cy="287338"/>
          </a:xfrm>
          <a:custGeom>
            <a:avLst/>
            <a:gdLst>
              <a:gd name="T0" fmla="*/ 4786346 w 4386240"/>
              <a:gd name="T1" fmla="*/ 143669 h 286590"/>
              <a:gd name="T2" fmla="*/ 2393173 w 4386240"/>
              <a:gd name="T3" fmla="*/ 287337 h 286590"/>
              <a:gd name="T4" fmla="*/ 0 w 4386240"/>
              <a:gd name="T5" fmla="*/ 143669 h 286590"/>
              <a:gd name="T6" fmla="*/ 2393173 w 4386240"/>
              <a:gd name="T7" fmla="*/ 0 h 28659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4386240"/>
              <a:gd name="T13" fmla="*/ 0 h 286590"/>
              <a:gd name="T14" fmla="*/ 4386240 w 4386240"/>
              <a:gd name="T15" fmla="*/ 286590 h 2865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86240" h="286590">
                <a:moveTo>
                  <a:pt x="0" y="0"/>
                </a:moveTo>
                <a:lnTo>
                  <a:pt x="13435" y="0"/>
                </a:lnTo>
                <a:lnTo>
                  <a:pt x="13435" y="877"/>
                </a:lnTo>
                <a:lnTo>
                  <a:pt x="0" y="877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i="1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Iivanainen</a:t>
            </a:r>
            <a:r>
              <a:rPr lang="en-US" i="1" dirty="0">
                <a:solidFill>
                  <a:srgbClr val="000000"/>
                </a:solidFill>
                <a:ea typeface="msmincho" charset="0"/>
                <a:cs typeface="msmincho" charset="0"/>
              </a:rPr>
              <a:t>, </a:t>
            </a:r>
            <a:r>
              <a:rPr lang="en-US" i="1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Stenroos</a:t>
            </a:r>
            <a:r>
              <a:rPr lang="en-US" i="1" dirty="0">
                <a:solidFill>
                  <a:srgbClr val="000000"/>
                </a:solidFill>
                <a:ea typeface="msmincho" charset="0"/>
                <a:cs typeface="msmincho" charset="0"/>
              </a:rPr>
              <a:t>, </a:t>
            </a:r>
            <a:r>
              <a:rPr lang="en-US" i="1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Parkkonen</a:t>
            </a:r>
            <a:r>
              <a:rPr lang="en-US" i="1" dirty="0">
                <a:solidFill>
                  <a:srgbClr val="000000"/>
                </a:solidFill>
                <a:ea typeface="msmincho" charset="0"/>
                <a:cs typeface="msmincho" charset="0"/>
              </a:rPr>
              <a:t> (HBM 2013)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14614" y="2643183"/>
            <a:ext cx="1785950" cy="707886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tx1"/>
                </a:solidFill>
              </a:rPr>
              <a:t>On-scalp sensors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00431" y="3979130"/>
            <a:ext cx="1785950" cy="400110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tx1"/>
                </a:solidFill>
              </a:rPr>
              <a:t>SQUIDs</a:t>
            </a:r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 flipV="1">
            <a:off x="1403350" y="2500313"/>
            <a:ext cx="4311650" cy="1712912"/>
          </a:xfrm>
          <a:prstGeom prst="line">
            <a:avLst/>
          </a:prstGeom>
          <a:noFill/>
          <a:ln w="36000">
            <a:solidFill>
              <a:srgbClr val="CCCC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fi-FI"/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V="1">
            <a:off x="3200408" y="3819541"/>
            <a:ext cx="2449513" cy="1211263"/>
          </a:xfrm>
          <a:prstGeom prst="line">
            <a:avLst/>
          </a:prstGeom>
          <a:noFill/>
          <a:ln w="36000">
            <a:solidFill>
              <a:srgbClr val="33A3A3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577C6F8-45AC-474F-AED0-1CE2BAE9C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488950"/>
            <a:ext cx="7972425" cy="1066800"/>
          </a:xfrm>
        </p:spPr>
        <p:txBody>
          <a:bodyPr/>
          <a:lstStyle/>
          <a:p>
            <a:r>
              <a:rPr lang="en-GB" dirty="0"/>
              <a:t>If the sensors could be on the scalp…</a:t>
            </a:r>
          </a:p>
        </p:txBody>
      </p:sp>
    </p:spTree>
    <p:extLst>
      <p:ext uri="{BB962C8B-B14F-4D97-AF65-F5344CB8AC3E}">
        <p14:creationId xmlns:p14="http://schemas.microsoft.com/office/powerpoint/2010/main" val="5614513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49879249-6D51-F174-49B1-0707225977A4}"/>
              </a:ext>
            </a:extLst>
          </p:cNvPr>
          <p:cNvSpPr/>
          <p:nvPr/>
        </p:nvSpPr>
        <p:spPr bwMode="auto">
          <a:xfrm>
            <a:off x="762000" y="3124200"/>
            <a:ext cx="7772400" cy="742951"/>
          </a:xfrm>
          <a:prstGeom prst="rect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icrosoft YaHei" charset="-122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BA02056F-81B3-6D4A-8F6D-D996B989C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7478" y="1143000"/>
            <a:ext cx="2857832" cy="1558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1" y="3873103"/>
            <a:ext cx="1285875" cy="470297"/>
          </a:xfrm>
        </p:spPr>
        <p:txBody>
          <a:bodyPr/>
          <a:lstStyle/>
          <a:p>
            <a:r>
              <a:rPr lang="en-US" sz="1800" b="1" dirty="0"/>
              <a:t>Noise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84666" y="459448"/>
            <a:ext cx="1553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2939"/>
                </a:solidFill>
                <a:effectLst/>
                <a:uLnTx/>
                <a:uFillTx/>
                <a:latin typeface="Arial"/>
                <a:ea typeface="Microsoft YaHei" charset="-122"/>
              </a:rPr>
              <a:t>SQUID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50327" y="457200"/>
            <a:ext cx="3028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2939"/>
                </a:solidFill>
                <a:effectLst/>
                <a:uLnTx/>
                <a:uFillTx/>
                <a:latin typeface="Arial"/>
                <a:ea typeface="Microsoft YaHei" charset="-122"/>
              </a:rPr>
              <a:t>OPM (SERF)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533650" y="3873105"/>
            <a:ext cx="2171700" cy="43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Typ. 2–3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/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rHz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464628" y="3873102"/>
            <a:ext cx="22288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Typ. 8–14 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rHz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990601" y="4444602"/>
            <a:ext cx="128587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Bandwidth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533650" y="4444602"/>
            <a:ext cx="21717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DC – several kHz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464628" y="4444602"/>
            <a:ext cx="21717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DC – ~150 Hz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990601" y="5016102"/>
            <a:ext cx="128587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Max. field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533650" y="5016102"/>
            <a:ext cx="21717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~10–20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nT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change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5464628" y="5016102"/>
            <a:ext cx="22288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1–2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nT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absolute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990601" y="3263503"/>
            <a:ext cx="1285875" cy="47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Distance to scalp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533650" y="3263502"/>
            <a:ext cx="266155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20–30 mm; rigid array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5464628" y="3263503"/>
            <a:ext cx="2914647" cy="47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4–9 mm; adjustable array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FA66BD4-A82D-2744-95FC-44B45E3E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3" t="8406" r="18549" b="9023"/>
          <a:stretch>
            <a:fillRect/>
          </a:stretch>
        </p:blipFill>
        <p:spPr bwMode="auto">
          <a:xfrm>
            <a:off x="2573020" y="1155419"/>
            <a:ext cx="1694180" cy="1558291"/>
          </a:xfrm>
          <a:prstGeom prst="rect">
            <a:avLst/>
          </a:prstGeom>
          <a:noFill/>
          <a:ln w="3960" cap="sq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7603" t="8406" r="18549" b="9023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0168616-D382-494D-A6D6-69B6DE9408B9}"/>
              </a:ext>
            </a:extLst>
          </p:cNvPr>
          <p:cNvSpPr txBox="1">
            <a:spLocks/>
          </p:cNvSpPr>
          <p:nvPr/>
        </p:nvSpPr>
        <p:spPr bwMode="auto">
          <a:xfrm>
            <a:off x="990600" y="5473303"/>
            <a:ext cx="1371600" cy="47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Temperature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FB804CA-B8D4-4247-AE63-BA1F4F669A6A}"/>
              </a:ext>
            </a:extLst>
          </p:cNvPr>
          <p:cNvSpPr txBox="1">
            <a:spLocks/>
          </p:cNvSpPr>
          <p:nvPr/>
        </p:nvSpPr>
        <p:spPr bwMode="auto">
          <a:xfrm>
            <a:off x="2533650" y="5473302"/>
            <a:ext cx="21717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Typ. –269 C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07D0542-B99D-DC42-9981-6357DE94BA84}"/>
              </a:ext>
            </a:extLst>
          </p:cNvPr>
          <p:cNvSpPr txBox="1">
            <a:spLocks/>
          </p:cNvSpPr>
          <p:nvPr/>
        </p:nvSpPr>
        <p:spPr bwMode="auto">
          <a:xfrm>
            <a:off x="5464628" y="5473302"/>
            <a:ext cx="22288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Typ. +150 C</a:t>
            </a:r>
          </a:p>
        </p:txBody>
      </p:sp>
    </p:spTree>
    <p:extLst>
      <p:ext uri="{BB962C8B-B14F-4D97-AF65-F5344CB8AC3E}">
        <p14:creationId xmlns:p14="http://schemas.microsoft.com/office/powerpoint/2010/main" val="128864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6" grpId="0"/>
      <p:bldP spid="7" grpId="0"/>
      <p:bldP spid="8" grpId="0"/>
      <p:bldP spid="9" grpId="0"/>
      <p:bldP spid="10" grpId="0"/>
      <p:bldP spid="14" grpId="0"/>
      <p:bldP spid="15" grpId="0"/>
      <p:bldP spid="16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9788" y="1963737"/>
            <a:ext cx="4167188" cy="416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8" y="1981208"/>
            <a:ext cx="4232275" cy="4232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5" name="AutoShape 4"/>
          <p:cNvSpPr>
            <a:spLocks noChangeArrowheads="1"/>
          </p:cNvSpPr>
          <p:nvPr/>
        </p:nvSpPr>
        <p:spPr bwMode="auto">
          <a:xfrm>
            <a:off x="481012" y="1536700"/>
            <a:ext cx="3886200" cy="749300"/>
          </a:xfrm>
          <a:custGeom>
            <a:avLst/>
            <a:gdLst>
              <a:gd name="T0" fmla="*/ 3886200 w 3886560"/>
              <a:gd name="T1" fmla="*/ 374651 h 748879"/>
              <a:gd name="T2" fmla="*/ 1943100 w 3886560"/>
              <a:gd name="T3" fmla="*/ 749300 h 748879"/>
              <a:gd name="T4" fmla="*/ 0 w 3886560"/>
              <a:gd name="T5" fmla="*/ 374651 h 748879"/>
              <a:gd name="T6" fmla="*/ 1943100 w 3886560"/>
              <a:gd name="T7" fmla="*/ 0 h 748879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886560"/>
              <a:gd name="T13" fmla="*/ 0 h 748879"/>
              <a:gd name="T14" fmla="*/ 3886560 w 3886560"/>
              <a:gd name="T15" fmla="*/ 748879 h 7488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86560" h="748879">
                <a:moveTo>
                  <a:pt x="0" y="0"/>
                </a:moveTo>
                <a:lnTo>
                  <a:pt x="11905" y="0"/>
                </a:lnTo>
                <a:lnTo>
                  <a:pt x="11905" y="2292"/>
                </a:lnTo>
                <a:lnTo>
                  <a:pt x="0" y="2292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81639" tIns="42452" rIns="81639" bIns="42452"/>
          <a:lstStyle/>
          <a:p>
            <a:pPr>
              <a:lnSpc>
                <a:spcPct val="100000"/>
              </a:lnSpc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sz="2400" dirty="0">
                <a:solidFill>
                  <a:srgbClr val="000000"/>
                </a:solidFill>
                <a:ea typeface="msmincho" charset="0"/>
                <a:cs typeface="msmincho" charset="0"/>
              </a:rPr>
              <a:t>State-of-the-art SQUID array optimally positioned</a:t>
            </a:r>
          </a:p>
        </p:txBody>
      </p:sp>
      <p:sp>
        <p:nvSpPr>
          <p:cNvPr id="20486" name="AutoShape 5"/>
          <p:cNvSpPr>
            <a:spLocks noChangeArrowheads="1"/>
          </p:cNvSpPr>
          <p:nvPr/>
        </p:nvSpPr>
        <p:spPr bwMode="auto">
          <a:xfrm>
            <a:off x="5257800" y="1919288"/>
            <a:ext cx="3200400" cy="747712"/>
          </a:xfrm>
          <a:custGeom>
            <a:avLst/>
            <a:gdLst>
              <a:gd name="T0" fmla="*/ 3200400 w 3201120"/>
              <a:gd name="T1" fmla="*/ 373856 h 748879"/>
              <a:gd name="T2" fmla="*/ 1600200 w 3201120"/>
              <a:gd name="T3" fmla="*/ 747712 h 748879"/>
              <a:gd name="T4" fmla="*/ 0 w 3201120"/>
              <a:gd name="T5" fmla="*/ 373856 h 748879"/>
              <a:gd name="T6" fmla="*/ 1600200 w 3201120"/>
              <a:gd name="T7" fmla="*/ 0 h 748879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201120"/>
              <a:gd name="T13" fmla="*/ 0 h 748879"/>
              <a:gd name="T14" fmla="*/ 3201120 w 3201120"/>
              <a:gd name="T15" fmla="*/ 748879 h 7488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01120" h="748879">
                <a:moveTo>
                  <a:pt x="0" y="0"/>
                </a:moveTo>
                <a:lnTo>
                  <a:pt x="12902" y="0"/>
                </a:lnTo>
                <a:lnTo>
                  <a:pt x="12902" y="2292"/>
                </a:lnTo>
                <a:lnTo>
                  <a:pt x="0" y="2292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81639" tIns="42452" rIns="81639" bIns="42452"/>
          <a:lstStyle/>
          <a:p>
            <a:pPr algn="ctr">
              <a:lnSpc>
                <a:spcPct val="100000"/>
              </a:lnSpc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sz="2400" dirty="0">
                <a:solidFill>
                  <a:srgbClr val="000000"/>
                </a:solidFill>
                <a:ea typeface="msmincho" charset="0"/>
                <a:cs typeface="msmincho" charset="0"/>
              </a:rPr>
              <a:t>OPMs on the scalp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5867416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Virtual measurements based on MRIs of 10 adults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Arrays of 102 magnetometers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8F80BB8E-F6D3-AC46-9D4D-5A991E82C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Comparing SQUID and OPM magnetometer arrays by simulations</a:t>
            </a:r>
          </a:p>
        </p:txBody>
      </p:sp>
    </p:spTree>
    <p:extLst>
      <p:ext uri="{BB962C8B-B14F-4D97-AF65-F5344CB8AC3E}">
        <p14:creationId xmlns:p14="http://schemas.microsoft.com/office/powerpoint/2010/main" val="19128066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 l="15021" t="4988" r="4999" b="4988"/>
          <a:stretch>
            <a:fillRect/>
          </a:stretch>
        </p:blipFill>
        <p:spPr bwMode="auto">
          <a:xfrm>
            <a:off x="1176346" y="2441575"/>
            <a:ext cx="4664075" cy="3932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8" name="AutoShape 3"/>
          <p:cNvSpPr>
            <a:spLocks noChangeArrowheads="1"/>
          </p:cNvSpPr>
          <p:nvPr/>
        </p:nvSpPr>
        <p:spPr bwMode="auto">
          <a:xfrm>
            <a:off x="5426077" y="2462213"/>
            <a:ext cx="223838" cy="3911600"/>
          </a:xfrm>
          <a:prstGeom prst="roundRect">
            <a:avLst>
              <a:gd name="adj" fmla="val 63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fi-FI"/>
          </a:p>
        </p:txBody>
      </p:sp>
      <p:sp>
        <p:nvSpPr>
          <p:cNvPr id="21509" name="AutoShape 4"/>
          <p:cNvSpPr>
            <a:spLocks noChangeArrowheads="1"/>
          </p:cNvSpPr>
          <p:nvPr/>
        </p:nvSpPr>
        <p:spPr bwMode="auto">
          <a:xfrm>
            <a:off x="5426077" y="2462229"/>
            <a:ext cx="223838" cy="3743325"/>
          </a:xfrm>
          <a:custGeom>
            <a:avLst/>
            <a:gdLst>
              <a:gd name="T0" fmla="*/ 223838 w 223200"/>
              <a:gd name="T1" fmla="*/ 1871664 h 3742953"/>
              <a:gd name="T2" fmla="*/ 111919 w 223200"/>
              <a:gd name="T3" fmla="*/ 3743325 h 3742953"/>
              <a:gd name="T4" fmla="*/ 0 w 223200"/>
              <a:gd name="T5" fmla="*/ 1871664 h 3742953"/>
              <a:gd name="T6" fmla="*/ 111919 w 223200"/>
              <a:gd name="T7" fmla="*/ 0 h 374295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23200"/>
              <a:gd name="T13" fmla="*/ 0 h 3742953"/>
              <a:gd name="T14" fmla="*/ 223200 w 223200"/>
              <a:gd name="T15" fmla="*/ 3742953 h 37429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3200" h="3742953">
                <a:moveTo>
                  <a:pt x="0" y="0"/>
                </a:moveTo>
                <a:lnTo>
                  <a:pt x="683" y="0"/>
                </a:lnTo>
                <a:lnTo>
                  <a:pt x="683" y="11460"/>
                </a:lnTo>
                <a:lnTo>
                  <a:pt x="0" y="114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fi-FI"/>
          </a:p>
        </p:txBody>
      </p:sp>
      <p:sp>
        <p:nvSpPr>
          <p:cNvPr id="21510" name="AutoShape 5"/>
          <p:cNvSpPr>
            <a:spLocks noChangeArrowheads="1"/>
          </p:cNvSpPr>
          <p:nvPr/>
        </p:nvSpPr>
        <p:spPr bwMode="auto">
          <a:xfrm>
            <a:off x="5426075" y="2462229"/>
            <a:ext cx="342900" cy="422275"/>
          </a:xfrm>
          <a:custGeom>
            <a:avLst/>
            <a:gdLst>
              <a:gd name="T0" fmla="*/ 342900 w 342720"/>
              <a:gd name="T1" fmla="*/ 211138 h 421965"/>
              <a:gd name="T2" fmla="*/ 171450 w 342720"/>
              <a:gd name="T3" fmla="*/ 422275 h 421965"/>
              <a:gd name="T4" fmla="*/ 0 w 342720"/>
              <a:gd name="T5" fmla="*/ 211138 h 421965"/>
              <a:gd name="T6" fmla="*/ 171450 w 342720"/>
              <a:gd name="T7" fmla="*/ 0 h 42196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42720"/>
              <a:gd name="T13" fmla="*/ 0 h 421965"/>
              <a:gd name="T14" fmla="*/ 342720 w 342720"/>
              <a:gd name="T15" fmla="*/ 421965 h 42196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2720" h="421965">
                <a:moveTo>
                  <a:pt x="0" y="0"/>
                </a:moveTo>
                <a:lnTo>
                  <a:pt x="1049" y="0"/>
                </a:lnTo>
                <a:lnTo>
                  <a:pt x="1049" y="1291"/>
                </a:lnTo>
                <a:lnTo>
                  <a:pt x="0" y="129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sz="2200">
                <a:solidFill>
                  <a:srgbClr val="000000"/>
                </a:solidFill>
                <a:ea typeface="msmincho" charset="0"/>
                <a:cs typeface="msmincho" charset="0"/>
              </a:rPr>
              <a:t>4</a:t>
            </a:r>
          </a:p>
        </p:txBody>
      </p:sp>
      <p:sp>
        <p:nvSpPr>
          <p:cNvPr id="21511" name="AutoShape 6"/>
          <p:cNvSpPr>
            <a:spLocks noChangeArrowheads="1"/>
          </p:cNvSpPr>
          <p:nvPr/>
        </p:nvSpPr>
        <p:spPr bwMode="auto">
          <a:xfrm>
            <a:off x="5426075" y="5027629"/>
            <a:ext cx="342900" cy="422275"/>
          </a:xfrm>
          <a:custGeom>
            <a:avLst/>
            <a:gdLst>
              <a:gd name="T0" fmla="*/ 342900 w 342720"/>
              <a:gd name="T1" fmla="*/ 211138 h 421964"/>
              <a:gd name="T2" fmla="*/ 171450 w 342720"/>
              <a:gd name="T3" fmla="*/ 422275 h 421964"/>
              <a:gd name="T4" fmla="*/ 0 w 342720"/>
              <a:gd name="T5" fmla="*/ 211138 h 421964"/>
              <a:gd name="T6" fmla="*/ 171450 w 342720"/>
              <a:gd name="T7" fmla="*/ 0 h 421964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42720"/>
              <a:gd name="T13" fmla="*/ 0 h 421964"/>
              <a:gd name="T14" fmla="*/ 342720 w 342720"/>
              <a:gd name="T15" fmla="*/ 421964 h 4219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2720" h="421964">
                <a:moveTo>
                  <a:pt x="0" y="0"/>
                </a:moveTo>
                <a:lnTo>
                  <a:pt x="1049" y="0"/>
                </a:lnTo>
                <a:lnTo>
                  <a:pt x="1049" y="1291"/>
                </a:lnTo>
                <a:lnTo>
                  <a:pt x="0" y="129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sz="2200">
                <a:solidFill>
                  <a:srgbClr val="000000"/>
                </a:solidFill>
                <a:ea typeface="msmincho" charset="0"/>
                <a:cs typeface="msmincho" charset="0"/>
              </a:rPr>
              <a:t>1</a:t>
            </a:r>
          </a:p>
        </p:txBody>
      </p:sp>
      <p:sp>
        <p:nvSpPr>
          <p:cNvPr id="21512" name="AutoShape 7"/>
          <p:cNvSpPr>
            <a:spLocks noChangeArrowheads="1"/>
          </p:cNvSpPr>
          <p:nvPr/>
        </p:nvSpPr>
        <p:spPr bwMode="auto">
          <a:xfrm>
            <a:off x="511175" y="1371600"/>
            <a:ext cx="6499225" cy="1011238"/>
          </a:xfrm>
          <a:custGeom>
            <a:avLst/>
            <a:gdLst>
              <a:gd name="T0" fmla="*/ 6499225 w 6498720"/>
              <a:gd name="T1" fmla="*/ 505619 h 1010986"/>
              <a:gd name="T2" fmla="*/ 3249613 w 6498720"/>
              <a:gd name="T3" fmla="*/ 1011238 h 1010986"/>
              <a:gd name="T4" fmla="*/ 0 w 6498720"/>
              <a:gd name="T5" fmla="*/ 505619 h 1010986"/>
              <a:gd name="T6" fmla="*/ 3249613 w 6498720"/>
              <a:gd name="T7" fmla="*/ 0 h 1010986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6498720"/>
              <a:gd name="T13" fmla="*/ 0 h 1010986"/>
              <a:gd name="T14" fmla="*/ 6498720 w 6498720"/>
              <a:gd name="T15" fmla="*/ 1010986 h 10109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98720" h="1010986">
                <a:moveTo>
                  <a:pt x="0" y="0"/>
                </a:moveTo>
                <a:lnTo>
                  <a:pt x="19900" y="0"/>
                </a:lnTo>
                <a:lnTo>
                  <a:pt x="19900" y="3095"/>
                </a:lnTo>
                <a:lnTo>
                  <a:pt x="0" y="3095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sz="2200" dirty="0">
                <a:solidFill>
                  <a:srgbClr val="000000"/>
                </a:solidFill>
                <a:ea typeface="msmincho" charset="0"/>
                <a:cs typeface="msmincho" charset="0"/>
              </a:rPr>
              <a:t>102-channel OPM vs. SQUID array:</a:t>
            </a:r>
          </a:p>
          <a:p>
            <a:pPr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sz="2200" dirty="0">
                <a:solidFill>
                  <a:srgbClr val="000000"/>
                </a:solidFill>
                <a:ea typeface="msmincho" charset="0"/>
                <a:cs typeface="msmincho" charset="0"/>
              </a:rPr>
              <a:t>Relative amplitude of neural sources in the cortex</a:t>
            </a:r>
          </a:p>
        </p:txBody>
      </p:sp>
      <p:sp>
        <p:nvSpPr>
          <p:cNvPr id="21513" name="AutoShape 8"/>
          <p:cNvSpPr>
            <a:spLocks noChangeArrowheads="1"/>
          </p:cNvSpPr>
          <p:nvPr/>
        </p:nvSpPr>
        <p:spPr bwMode="auto">
          <a:xfrm>
            <a:off x="3405869" y="6489732"/>
            <a:ext cx="5657856" cy="381000"/>
          </a:xfrm>
          <a:custGeom>
            <a:avLst/>
            <a:gdLst>
              <a:gd name="T0" fmla="*/ 4716466 w 4145760"/>
              <a:gd name="T1" fmla="*/ 142875 h 286591"/>
              <a:gd name="T2" fmla="*/ 2358233 w 4145760"/>
              <a:gd name="T3" fmla="*/ 285750 h 286591"/>
              <a:gd name="T4" fmla="*/ 0 w 4145760"/>
              <a:gd name="T5" fmla="*/ 142875 h 286591"/>
              <a:gd name="T6" fmla="*/ 2358233 w 4145760"/>
              <a:gd name="T7" fmla="*/ 0 h 286591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4145760"/>
              <a:gd name="T13" fmla="*/ 0 h 286591"/>
              <a:gd name="T14" fmla="*/ 4145760 w 4145760"/>
              <a:gd name="T15" fmla="*/ 286591 h 28659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45760" h="286591">
                <a:moveTo>
                  <a:pt x="0" y="0"/>
                </a:moveTo>
                <a:lnTo>
                  <a:pt x="12695" y="0"/>
                </a:lnTo>
                <a:lnTo>
                  <a:pt x="12695" y="877"/>
                </a:lnTo>
                <a:lnTo>
                  <a:pt x="0" y="877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algn="r"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sz="1600" i="1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Iivanainen</a:t>
            </a:r>
            <a:r>
              <a:rPr lang="en-US" sz="16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Stenroos</a:t>
            </a:r>
            <a:r>
              <a:rPr lang="en-US" sz="16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Parkkonen</a:t>
            </a:r>
            <a:r>
              <a:rPr lang="en-US" sz="16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 (Neuroimage 2017)</a:t>
            </a:r>
          </a:p>
        </p:txBody>
      </p:sp>
      <p:sp>
        <p:nvSpPr>
          <p:cNvPr id="21514" name="AutoShape 9"/>
          <p:cNvSpPr>
            <a:spLocks noChangeArrowheads="1"/>
          </p:cNvSpPr>
          <p:nvPr/>
        </p:nvSpPr>
        <p:spPr bwMode="auto">
          <a:xfrm>
            <a:off x="4932371" y="2122504"/>
            <a:ext cx="808037" cy="477837"/>
          </a:xfrm>
          <a:custGeom>
            <a:avLst/>
            <a:gdLst>
              <a:gd name="T0" fmla="*/ 808037 w 807840"/>
              <a:gd name="T1" fmla="*/ 238919 h 478130"/>
              <a:gd name="T2" fmla="*/ 404019 w 807840"/>
              <a:gd name="T3" fmla="*/ 477837 h 478130"/>
              <a:gd name="T4" fmla="*/ 0 w 807840"/>
              <a:gd name="T5" fmla="*/ 238919 h 478130"/>
              <a:gd name="T6" fmla="*/ 404019 w 807840"/>
              <a:gd name="T7" fmla="*/ 0 h 47813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807840"/>
              <a:gd name="T13" fmla="*/ 0 h 478130"/>
              <a:gd name="T14" fmla="*/ 807840 w 807840"/>
              <a:gd name="T15" fmla="*/ 478130 h 4781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7840" h="478130">
                <a:moveTo>
                  <a:pt x="0" y="0"/>
                </a:moveTo>
                <a:lnTo>
                  <a:pt x="2473" y="0"/>
                </a:lnTo>
                <a:lnTo>
                  <a:pt x="2473" y="1467"/>
                </a:lnTo>
                <a:lnTo>
                  <a:pt x="0" y="1467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lnSpc>
                <a:spcPct val="100000"/>
              </a:lnSpc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sz="2200">
                <a:solidFill>
                  <a:srgbClr val="000000"/>
                </a:solidFill>
                <a:ea typeface="msmincho" charset="0"/>
                <a:cs typeface="msmincho" charset="0"/>
              </a:rPr>
              <a:t>Ratio</a:t>
            </a:r>
          </a:p>
        </p:txBody>
      </p:sp>
      <p:sp>
        <p:nvSpPr>
          <p:cNvPr id="21515" name="Line 10"/>
          <p:cNvSpPr>
            <a:spLocks noChangeShapeType="1"/>
          </p:cNvSpPr>
          <p:nvPr/>
        </p:nvSpPr>
        <p:spPr bwMode="auto">
          <a:xfrm>
            <a:off x="5649915" y="5224479"/>
            <a:ext cx="2024062" cy="1587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fi-FI"/>
          </a:p>
        </p:txBody>
      </p:sp>
      <p:sp>
        <p:nvSpPr>
          <p:cNvPr id="21516" name="Line 11"/>
          <p:cNvSpPr>
            <a:spLocks noChangeShapeType="1"/>
          </p:cNvSpPr>
          <p:nvPr/>
        </p:nvSpPr>
        <p:spPr bwMode="auto">
          <a:xfrm flipV="1">
            <a:off x="6008690" y="4298950"/>
            <a:ext cx="1587" cy="8397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fi-FI"/>
          </a:p>
        </p:txBody>
      </p:sp>
      <p:sp>
        <p:nvSpPr>
          <p:cNvPr id="21517" name="Line 12"/>
          <p:cNvSpPr>
            <a:spLocks noChangeShapeType="1"/>
          </p:cNvSpPr>
          <p:nvPr/>
        </p:nvSpPr>
        <p:spPr bwMode="auto">
          <a:xfrm>
            <a:off x="6008690" y="5356225"/>
            <a:ext cx="1587" cy="6858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fi-FI"/>
          </a:p>
        </p:txBody>
      </p:sp>
      <p:sp>
        <p:nvSpPr>
          <p:cNvPr id="21518" name="AutoShape 13"/>
          <p:cNvSpPr>
            <a:spLocks noChangeArrowheads="1"/>
          </p:cNvSpPr>
          <p:nvPr/>
        </p:nvSpPr>
        <p:spPr bwMode="auto">
          <a:xfrm>
            <a:off x="6140458" y="4735529"/>
            <a:ext cx="1958975" cy="446087"/>
          </a:xfrm>
          <a:custGeom>
            <a:avLst/>
            <a:gdLst>
              <a:gd name="T0" fmla="*/ 1958975 w 1959840"/>
              <a:gd name="T1" fmla="*/ 414338 h 828086"/>
              <a:gd name="T2" fmla="*/ 979488 w 1959840"/>
              <a:gd name="T3" fmla="*/ 828675 h 828086"/>
              <a:gd name="T4" fmla="*/ 0 w 1959840"/>
              <a:gd name="T5" fmla="*/ 414338 h 828086"/>
              <a:gd name="T6" fmla="*/ 979488 w 1959840"/>
              <a:gd name="T7" fmla="*/ 0 h 828086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59840"/>
              <a:gd name="T13" fmla="*/ 0 h 828086"/>
              <a:gd name="T14" fmla="*/ 1959840 w 1959840"/>
              <a:gd name="T15" fmla="*/ 828086 h 8280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59840" h="828086">
                <a:moveTo>
                  <a:pt x="0" y="0"/>
                </a:moveTo>
                <a:lnTo>
                  <a:pt x="6001" y="0"/>
                </a:lnTo>
                <a:lnTo>
                  <a:pt x="6001" y="2535"/>
                </a:lnTo>
                <a:lnTo>
                  <a:pt x="0" y="2535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>
              <a:lnSpc>
                <a:spcPct val="100000"/>
              </a:lnSpc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dirty="0">
                <a:solidFill>
                  <a:srgbClr val="000000"/>
                </a:solidFill>
                <a:ea typeface="msmincho" charset="0"/>
                <a:cs typeface="msmincho" charset="0"/>
              </a:rPr>
              <a:t>OPMs better</a:t>
            </a:r>
          </a:p>
        </p:txBody>
      </p:sp>
      <p:sp>
        <p:nvSpPr>
          <p:cNvPr id="21519" name="AutoShape 14"/>
          <p:cNvSpPr>
            <a:spLocks noChangeArrowheads="1"/>
          </p:cNvSpPr>
          <p:nvPr/>
        </p:nvSpPr>
        <p:spPr bwMode="auto">
          <a:xfrm>
            <a:off x="6140458" y="5356241"/>
            <a:ext cx="1958975" cy="358775"/>
          </a:xfrm>
          <a:custGeom>
            <a:avLst/>
            <a:gdLst>
              <a:gd name="T0" fmla="*/ 1958975 w 1959840"/>
              <a:gd name="T1" fmla="*/ 179388 h 358597"/>
              <a:gd name="T2" fmla="*/ 979488 w 1959840"/>
              <a:gd name="T3" fmla="*/ 358775 h 358597"/>
              <a:gd name="T4" fmla="*/ 0 w 1959840"/>
              <a:gd name="T5" fmla="*/ 179388 h 358597"/>
              <a:gd name="T6" fmla="*/ 979488 w 1959840"/>
              <a:gd name="T7" fmla="*/ 0 h 35859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59840"/>
              <a:gd name="T13" fmla="*/ 0 h 358597"/>
              <a:gd name="T14" fmla="*/ 1959840 w 1959840"/>
              <a:gd name="T15" fmla="*/ 358597 h 35859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59840" h="358597">
                <a:moveTo>
                  <a:pt x="0" y="0"/>
                </a:moveTo>
                <a:lnTo>
                  <a:pt x="6001" y="0"/>
                </a:lnTo>
                <a:lnTo>
                  <a:pt x="6001" y="1097"/>
                </a:lnTo>
                <a:lnTo>
                  <a:pt x="0" y="1097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>
              <a:lnSpc>
                <a:spcPct val="100000"/>
              </a:lnSpc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>
                <a:solidFill>
                  <a:srgbClr val="000000"/>
                </a:solidFill>
                <a:ea typeface="msmincho" charset="0"/>
                <a:cs typeface="msmincho" charset="0"/>
              </a:rPr>
              <a:t>SQUIDs better</a:t>
            </a:r>
          </a:p>
        </p:txBody>
      </p:sp>
      <p:sp>
        <p:nvSpPr>
          <p:cNvPr id="21520" name="AutoShape 15"/>
          <p:cNvSpPr>
            <a:spLocks noChangeArrowheads="1"/>
          </p:cNvSpPr>
          <p:nvPr/>
        </p:nvSpPr>
        <p:spPr bwMode="auto">
          <a:xfrm>
            <a:off x="5426075" y="3246439"/>
            <a:ext cx="342900" cy="422275"/>
          </a:xfrm>
          <a:custGeom>
            <a:avLst/>
            <a:gdLst>
              <a:gd name="T0" fmla="*/ 342900 w 342720"/>
              <a:gd name="T1" fmla="*/ 211138 h 421965"/>
              <a:gd name="T2" fmla="*/ 171450 w 342720"/>
              <a:gd name="T3" fmla="*/ 422275 h 421965"/>
              <a:gd name="T4" fmla="*/ 0 w 342720"/>
              <a:gd name="T5" fmla="*/ 211138 h 421965"/>
              <a:gd name="T6" fmla="*/ 171450 w 342720"/>
              <a:gd name="T7" fmla="*/ 0 h 42196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42720"/>
              <a:gd name="T13" fmla="*/ 0 h 421965"/>
              <a:gd name="T14" fmla="*/ 342720 w 342720"/>
              <a:gd name="T15" fmla="*/ 421965 h 42196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2720" h="421965">
                <a:moveTo>
                  <a:pt x="0" y="0"/>
                </a:moveTo>
                <a:lnTo>
                  <a:pt x="1049" y="0"/>
                </a:lnTo>
                <a:lnTo>
                  <a:pt x="1049" y="1291"/>
                </a:lnTo>
                <a:lnTo>
                  <a:pt x="0" y="129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sz="2200">
                <a:solidFill>
                  <a:srgbClr val="000000"/>
                </a:solidFill>
                <a:ea typeface="msmincho" charset="0"/>
                <a:cs typeface="msmincho" charset="0"/>
              </a:rPr>
              <a:t>3</a:t>
            </a:r>
          </a:p>
        </p:txBody>
      </p:sp>
      <p:sp>
        <p:nvSpPr>
          <p:cNvPr id="21521" name="AutoShape 16"/>
          <p:cNvSpPr>
            <a:spLocks noChangeArrowheads="1"/>
          </p:cNvSpPr>
          <p:nvPr/>
        </p:nvSpPr>
        <p:spPr bwMode="auto">
          <a:xfrm>
            <a:off x="5426075" y="4095766"/>
            <a:ext cx="342900" cy="422275"/>
          </a:xfrm>
          <a:custGeom>
            <a:avLst/>
            <a:gdLst>
              <a:gd name="T0" fmla="*/ 342900 w 342720"/>
              <a:gd name="T1" fmla="*/ 211138 h 421965"/>
              <a:gd name="T2" fmla="*/ 171450 w 342720"/>
              <a:gd name="T3" fmla="*/ 422275 h 421965"/>
              <a:gd name="T4" fmla="*/ 0 w 342720"/>
              <a:gd name="T5" fmla="*/ 211138 h 421965"/>
              <a:gd name="T6" fmla="*/ 171450 w 342720"/>
              <a:gd name="T7" fmla="*/ 0 h 42196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42720"/>
              <a:gd name="T13" fmla="*/ 0 h 421965"/>
              <a:gd name="T14" fmla="*/ 342720 w 342720"/>
              <a:gd name="T15" fmla="*/ 421965 h 42196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2720" h="421965">
                <a:moveTo>
                  <a:pt x="0" y="0"/>
                </a:moveTo>
                <a:lnTo>
                  <a:pt x="1049" y="0"/>
                </a:lnTo>
                <a:lnTo>
                  <a:pt x="1049" y="1291"/>
                </a:lnTo>
                <a:lnTo>
                  <a:pt x="0" y="129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sz="2200">
                <a:solidFill>
                  <a:srgbClr val="000000"/>
                </a:solidFill>
                <a:ea typeface="msmincho" charset="0"/>
                <a:cs typeface="msmincho" charset="0"/>
              </a:rPr>
              <a:t>2</a:t>
            </a:r>
          </a:p>
        </p:txBody>
      </p:sp>
      <p:sp>
        <p:nvSpPr>
          <p:cNvPr id="21522" name="AutoShape 17"/>
          <p:cNvSpPr>
            <a:spLocks noChangeArrowheads="1"/>
          </p:cNvSpPr>
          <p:nvPr/>
        </p:nvSpPr>
        <p:spPr bwMode="auto">
          <a:xfrm>
            <a:off x="47618" y="5943616"/>
            <a:ext cx="3524250" cy="815975"/>
          </a:xfrm>
          <a:custGeom>
            <a:avLst/>
            <a:gdLst>
              <a:gd name="T0" fmla="*/ 3524250 w 3525120"/>
              <a:gd name="T1" fmla="*/ 407988 h 816565"/>
              <a:gd name="T2" fmla="*/ 1762125 w 3525120"/>
              <a:gd name="T3" fmla="*/ 815975 h 816565"/>
              <a:gd name="T4" fmla="*/ 0 w 3525120"/>
              <a:gd name="T5" fmla="*/ 407988 h 816565"/>
              <a:gd name="T6" fmla="*/ 1762125 w 3525120"/>
              <a:gd name="T7" fmla="*/ 0 h 81656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525120"/>
              <a:gd name="T13" fmla="*/ 0 h 816565"/>
              <a:gd name="T14" fmla="*/ 3525120 w 3525120"/>
              <a:gd name="T15" fmla="*/ 816565 h 81656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525120" h="816565">
                <a:moveTo>
                  <a:pt x="0" y="0"/>
                </a:moveTo>
                <a:lnTo>
                  <a:pt x="10798" y="0"/>
                </a:lnTo>
                <a:lnTo>
                  <a:pt x="10798" y="3297"/>
                </a:lnTo>
                <a:lnTo>
                  <a:pt x="0" y="3297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>
              <a:lnSpc>
                <a:spcPct val="100000"/>
              </a:lnSpc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dirty="0">
                <a:solidFill>
                  <a:srgbClr val="000000"/>
                </a:solidFill>
                <a:ea typeface="msmincho" charset="0"/>
                <a:cs typeface="msmincho" charset="0"/>
              </a:rPr>
              <a:t>Relative amplitude (ratio of the norms of the signal vectors). Average over 10 adult subjects.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9E09355-D7A1-5049-9219-654749CEF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2" y="533400"/>
            <a:ext cx="7972425" cy="1066800"/>
          </a:xfrm>
        </p:spPr>
        <p:txBody>
          <a:bodyPr/>
          <a:lstStyle/>
          <a:p>
            <a:r>
              <a:rPr lang="en-GB" dirty="0"/>
              <a:t>OPM array increases amplitude</a:t>
            </a:r>
          </a:p>
        </p:txBody>
      </p:sp>
    </p:spTree>
    <p:extLst>
      <p:ext uri="{BB962C8B-B14F-4D97-AF65-F5344CB8AC3E}">
        <p14:creationId xmlns:p14="http://schemas.microsoft.com/office/powerpoint/2010/main" val="374044667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M_SEF_senso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57625"/>
            <a:ext cx="3200400" cy="3000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Somatosensory evoked responses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1295400"/>
            <a:ext cx="5578270" cy="510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447800"/>
            <a:ext cx="266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Electric stimulation of the left median nerve at wrist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0032" y="6443246"/>
            <a:ext cx="4283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Zetter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Iivanainen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Parkkonen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</a:rPr>
              <a:t> (Sci Rep 2019)</a:t>
            </a:r>
          </a:p>
        </p:txBody>
      </p:sp>
      <p:cxnSp>
        <p:nvCxnSpPr>
          <p:cNvPr id="16" name="Suora yhdysviiva 15">
            <a:extLst>
              <a:ext uri="{FF2B5EF4-FFF2-40B4-BE49-F238E27FC236}">
                <a16:creationId xmlns:a16="http://schemas.microsoft.com/office/drawing/2014/main" id="{5D008AE4-268F-7BF0-5FDF-84E9B73845A3}"/>
              </a:ext>
            </a:extLst>
          </p:cNvPr>
          <p:cNvCxnSpPr>
            <a:cxnSpLocks/>
          </p:cNvCxnSpPr>
          <p:nvPr/>
        </p:nvCxnSpPr>
        <p:spPr bwMode="auto">
          <a:xfrm flipH="1">
            <a:off x="3626998" y="5555512"/>
            <a:ext cx="296416" cy="304800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uora yhdysviiva 17">
            <a:extLst>
              <a:ext uri="{FF2B5EF4-FFF2-40B4-BE49-F238E27FC236}">
                <a16:creationId xmlns:a16="http://schemas.microsoft.com/office/drawing/2014/main" id="{D38923F4-AFFA-3680-1129-DD27FE386622}"/>
              </a:ext>
            </a:extLst>
          </p:cNvPr>
          <p:cNvCxnSpPr>
            <a:cxnSpLocks/>
          </p:cNvCxnSpPr>
          <p:nvPr/>
        </p:nvCxnSpPr>
        <p:spPr bwMode="auto">
          <a:xfrm flipH="1">
            <a:off x="3626998" y="3250831"/>
            <a:ext cx="296416" cy="304800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23983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AutoShape 3"/>
          <p:cNvSpPr>
            <a:spLocks noChangeArrowheads="1"/>
          </p:cNvSpPr>
          <p:nvPr/>
        </p:nvSpPr>
        <p:spPr bwMode="auto">
          <a:xfrm>
            <a:off x="3124200" y="6477000"/>
            <a:ext cx="6019800" cy="381000"/>
          </a:xfrm>
          <a:custGeom>
            <a:avLst/>
            <a:gdLst>
              <a:gd name="T0" fmla="*/ 4438650 w 4439520"/>
              <a:gd name="T1" fmla="*/ 142875 h 286591"/>
              <a:gd name="T2" fmla="*/ 2219325 w 4439520"/>
              <a:gd name="T3" fmla="*/ 285750 h 286591"/>
              <a:gd name="T4" fmla="*/ 0 w 4439520"/>
              <a:gd name="T5" fmla="*/ 142875 h 286591"/>
              <a:gd name="T6" fmla="*/ 2219325 w 4439520"/>
              <a:gd name="T7" fmla="*/ 0 h 286591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4439520"/>
              <a:gd name="T13" fmla="*/ 0 h 286591"/>
              <a:gd name="T14" fmla="*/ 4439520 w 4439520"/>
              <a:gd name="T15" fmla="*/ 286591 h 28659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39520" h="286591">
                <a:moveTo>
                  <a:pt x="0" y="0"/>
                </a:moveTo>
                <a:lnTo>
                  <a:pt x="13594" y="0"/>
                </a:lnTo>
                <a:lnTo>
                  <a:pt x="13594" y="877"/>
                </a:lnTo>
                <a:lnTo>
                  <a:pt x="0" y="877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algn="r"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sz="1600" i="1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Iivanainen</a:t>
            </a:r>
            <a:r>
              <a:rPr lang="en-US" sz="16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Stenroos</a:t>
            </a:r>
            <a:r>
              <a:rPr lang="en-US" sz="16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Parkkonen</a:t>
            </a:r>
            <a:r>
              <a:rPr lang="en-US" sz="16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 (Neuroimage 2017)</a:t>
            </a:r>
          </a:p>
        </p:txBody>
      </p:sp>
      <p:sp>
        <p:nvSpPr>
          <p:cNvPr id="22533" name="AutoShape 4"/>
          <p:cNvSpPr>
            <a:spLocks noChangeArrowheads="1"/>
          </p:cNvSpPr>
          <p:nvPr/>
        </p:nvSpPr>
        <p:spPr bwMode="auto">
          <a:xfrm>
            <a:off x="914400" y="1643067"/>
            <a:ext cx="2089150" cy="312737"/>
          </a:xfrm>
          <a:custGeom>
            <a:avLst/>
            <a:gdLst>
              <a:gd name="T0" fmla="*/ 2089150 w 2089440"/>
              <a:gd name="T1" fmla="*/ 156369 h 312513"/>
              <a:gd name="T2" fmla="*/ 1044575 w 2089440"/>
              <a:gd name="T3" fmla="*/ 312737 h 312513"/>
              <a:gd name="T4" fmla="*/ 0 w 2089440"/>
              <a:gd name="T5" fmla="*/ 156369 h 312513"/>
              <a:gd name="T6" fmla="*/ 1044575 w 2089440"/>
              <a:gd name="T7" fmla="*/ 0 h 31251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089440"/>
              <a:gd name="T13" fmla="*/ 0 h 312513"/>
              <a:gd name="T14" fmla="*/ 2089440 w 2089440"/>
              <a:gd name="T15" fmla="*/ 312513 h 3125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89440" h="312513">
                <a:moveTo>
                  <a:pt x="0" y="0"/>
                </a:moveTo>
                <a:lnTo>
                  <a:pt x="6398" y="0"/>
                </a:lnTo>
                <a:lnTo>
                  <a:pt x="6398" y="956"/>
                </a:lnTo>
                <a:lnTo>
                  <a:pt x="0" y="956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fi-FI"/>
          </a:p>
        </p:txBody>
      </p:sp>
      <p:sp>
        <p:nvSpPr>
          <p:cNvPr id="22534" name="AutoShape 5"/>
          <p:cNvSpPr>
            <a:spLocks noChangeArrowheads="1"/>
          </p:cNvSpPr>
          <p:nvPr/>
        </p:nvSpPr>
        <p:spPr bwMode="auto">
          <a:xfrm>
            <a:off x="4016383" y="2838450"/>
            <a:ext cx="327025" cy="1403350"/>
          </a:xfrm>
          <a:custGeom>
            <a:avLst/>
            <a:gdLst>
              <a:gd name="T0" fmla="*/ 327025 w 326880"/>
              <a:gd name="T1" fmla="*/ 701676 h 1402707"/>
              <a:gd name="T2" fmla="*/ 163513 w 326880"/>
              <a:gd name="T3" fmla="*/ 1403350 h 1402707"/>
              <a:gd name="T4" fmla="*/ 0 w 326880"/>
              <a:gd name="T5" fmla="*/ 701676 h 1402707"/>
              <a:gd name="T6" fmla="*/ 163513 w 326880"/>
              <a:gd name="T7" fmla="*/ 0 h 140270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26880"/>
              <a:gd name="T13" fmla="*/ 0 h 1402707"/>
              <a:gd name="T14" fmla="*/ 326880 w 326880"/>
              <a:gd name="T15" fmla="*/ 1402707 h 140270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6880" h="1402707">
                <a:moveTo>
                  <a:pt x="0" y="0"/>
                </a:moveTo>
                <a:lnTo>
                  <a:pt x="1000" y="0"/>
                </a:lnTo>
                <a:lnTo>
                  <a:pt x="1000" y="4298"/>
                </a:lnTo>
                <a:lnTo>
                  <a:pt x="0" y="4298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BDE8758-0EDD-E344-9FF1-DCD78A25E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OPM array increases spatial resolution</a:t>
            </a:r>
          </a:p>
        </p:txBody>
      </p:sp>
      <p:pic>
        <p:nvPicPr>
          <p:cNvPr id="13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6DBC1F7B-D804-41C8-972E-ADE93CA52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635"/>
          <a:stretch/>
        </p:blipFill>
        <p:spPr>
          <a:xfrm>
            <a:off x="519778" y="1645788"/>
            <a:ext cx="8002191" cy="3688212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6F8C106A-4505-3441-D2F5-D12C09BFF378}"/>
              </a:ext>
            </a:extLst>
          </p:cNvPr>
          <p:cNvSpPr txBox="1"/>
          <p:nvPr/>
        </p:nvSpPr>
        <p:spPr>
          <a:xfrm rot="16200000">
            <a:off x="8326704" y="3484203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cm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7F8B1B58-347A-9A1D-BB8B-4679FFB3DD44}"/>
              </a:ext>
            </a:extLst>
          </p:cNvPr>
          <p:cNvSpPr txBox="1"/>
          <p:nvPr/>
        </p:nvSpPr>
        <p:spPr>
          <a:xfrm>
            <a:off x="571503" y="5277958"/>
            <a:ext cx="7972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tx1"/>
                </a:solidFill>
              </a:rPr>
              <a:t>Point-spread function of L2 minimum-norm estimate (</a:t>
            </a:r>
            <a:r>
              <a:rPr lang="en-GB" sz="2200" dirty="0" err="1">
                <a:solidFill>
                  <a:schemeClr val="tx1"/>
                </a:solidFill>
              </a:rPr>
              <a:t>thresholded</a:t>
            </a:r>
            <a:r>
              <a:rPr lang="en-GB" sz="2200" dirty="0">
                <a:solidFill>
                  <a:schemeClr val="tx1"/>
                </a:solidFill>
              </a:rPr>
              <a:t> at 50% of max value) of dipolar cortical sources</a:t>
            </a:r>
          </a:p>
        </p:txBody>
      </p:sp>
    </p:spTree>
    <p:extLst>
      <p:ext uri="{BB962C8B-B14F-4D97-AF65-F5344CB8AC3E}">
        <p14:creationId xmlns:p14="http://schemas.microsoft.com/office/powerpoint/2010/main" val="26109444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5FFF87-EB75-7182-94D1-820042048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Quantifying captured spatial information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8E99B4EC-77B2-59FA-067A-3A3111D03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2409" y="3181522"/>
            <a:ext cx="7421991" cy="243840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F492E46D-8C8D-868E-6DAA-286C02159BC9}"/>
              </a:ext>
            </a:extLst>
          </p:cNvPr>
          <p:cNvSpPr txBox="1"/>
          <p:nvPr/>
        </p:nvSpPr>
        <p:spPr>
          <a:xfrm>
            <a:off x="1181102" y="3135868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OPM array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38A01A8-E8D8-0AD6-3314-1DED03C5CC45}"/>
              </a:ext>
            </a:extLst>
          </p:cNvPr>
          <p:cNvSpPr txBox="1"/>
          <p:nvPr/>
        </p:nvSpPr>
        <p:spPr>
          <a:xfrm>
            <a:off x="1028702" y="4304440"/>
            <a:ext cx="16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SQUID array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12DF806-731C-BFF9-5898-A9B41B6EF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5619922"/>
            <a:ext cx="5562600" cy="47607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DA1F067F-132D-CF9F-E862-F2C1FB5D9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285157"/>
            <a:ext cx="5905498" cy="1297162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B3E4FC6A-A8A8-37B9-DA5A-6C3DA4D1105F}"/>
              </a:ext>
            </a:extLst>
          </p:cNvPr>
          <p:cNvSpPr txBox="1"/>
          <p:nvPr/>
        </p:nvSpPr>
        <p:spPr>
          <a:xfrm>
            <a:off x="509991" y="1496926"/>
            <a:ext cx="14478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Spatial-frequency basis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189A484-B21D-54BA-B952-3C3A84F113A4}"/>
              </a:ext>
            </a:extLst>
          </p:cNvPr>
          <p:cNvSpPr txBox="1"/>
          <p:nvPr/>
        </p:nvSpPr>
        <p:spPr>
          <a:xfrm>
            <a:off x="3458801" y="2552089"/>
            <a:ext cx="2644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Wavenumber / Wavelength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B568E40F-27DA-E1EE-4B7D-954C69FD790A}"/>
              </a:ext>
            </a:extLst>
          </p:cNvPr>
          <p:cNvSpPr txBox="1"/>
          <p:nvPr/>
        </p:nvSpPr>
        <p:spPr>
          <a:xfrm>
            <a:off x="3766073" y="915825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Component index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697A900A-B09B-1365-3372-3B2AAEB7D03B}"/>
              </a:ext>
            </a:extLst>
          </p:cNvPr>
          <p:cNvSpPr txBox="1"/>
          <p:nvPr/>
        </p:nvSpPr>
        <p:spPr>
          <a:xfrm rot="16200000">
            <a:off x="-557809" y="4216056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Field of a single dipole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AFAD46A9-DDDB-D12C-0E03-97288FFB55F8}"/>
              </a:ext>
            </a:extLst>
          </p:cNvPr>
          <p:cNvSpPr/>
          <p:nvPr/>
        </p:nvSpPr>
        <p:spPr bwMode="auto">
          <a:xfrm>
            <a:off x="2628902" y="3135868"/>
            <a:ext cx="6210298" cy="29601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7E0E137A-47F3-C7C4-4051-F6E121925152}"/>
              </a:ext>
            </a:extLst>
          </p:cNvPr>
          <p:cNvSpPr/>
          <p:nvPr/>
        </p:nvSpPr>
        <p:spPr bwMode="auto">
          <a:xfrm>
            <a:off x="4076702" y="3048000"/>
            <a:ext cx="4457698" cy="2819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F99F2669-0FAE-B1C5-5091-F400218A72D4}"/>
              </a:ext>
            </a:extLst>
          </p:cNvPr>
          <p:cNvSpPr/>
          <p:nvPr/>
        </p:nvSpPr>
        <p:spPr bwMode="auto">
          <a:xfrm>
            <a:off x="5584105" y="3048000"/>
            <a:ext cx="2950295" cy="2819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872960AB-5A65-3344-7DB4-C79D3B280E05}"/>
              </a:ext>
            </a:extLst>
          </p:cNvPr>
          <p:cNvSpPr/>
          <p:nvPr/>
        </p:nvSpPr>
        <p:spPr bwMode="auto">
          <a:xfrm>
            <a:off x="7086600" y="3048000"/>
            <a:ext cx="1457328" cy="2819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F2E700F7-29F4-C019-163D-98A00A267753}"/>
              </a:ext>
            </a:extLst>
          </p:cNvPr>
          <p:cNvSpPr txBox="1"/>
          <p:nvPr/>
        </p:nvSpPr>
        <p:spPr>
          <a:xfrm>
            <a:off x="4933948" y="6191213"/>
            <a:ext cx="3976686" cy="5616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Iivanainen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Mäkinen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Zetter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Stenroos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Ilmoniemi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Parkkonen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</a:rPr>
              <a:t>; Neuroimage 2021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919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WenQuanYi Zen Hei"/>
        <a:cs typeface="WenQuanYi Zen Hei"/>
      </a:majorFont>
      <a:minorFont>
        <a:latin typeface="Arial"/>
        <a:ea typeface="WenQuanYi Zen Hei"/>
        <a:cs typeface="WenQuanYi Zen He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WenQuanYi Zen Hei"/>
        <a:cs typeface="WenQuanYi Zen Hei"/>
      </a:majorFont>
      <a:minorFont>
        <a:latin typeface="Arial"/>
        <a:ea typeface="WenQuanYi Zen Hei"/>
        <a:cs typeface="WenQuanYi Zen He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24820</TotalTime>
  <Words>1004</Words>
  <Application>Microsoft Macintosh PowerPoint</Application>
  <PresentationFormat>Näytössä katseltava diaesitys (4:3)</PresentationFormat>
  <Paragraphs>189</Paragraphs>
  <Slides>22</Slides>
  <Notes>14</Notes>
  <HiddenSlides>0</HiddenSlides>
  <MMClips>0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22</vt:i4>
      </vt:variant>
    </vt:vector>
  </HeadingPairs>
  <TitlesOfParts>
    <vt:vector size="35" baseType="lpstr">
      <vt:lpstr>Arial</vt:lpstr>
      <vt:lpstr>Calibri</vt:lpstr>
      <vt:lpstr>Courier New</vt:lpstr>
      <vt:lpstr>Georgia</vt:lpstr>
      <vt:lpstr>Lucida Grande</vt:lpstr>
      <vt:lpstr>msmincho</vt:lpstr>
      <vt:lpstr>Normaali järjestelmäfontti</vt:lpstr>
      <vt:lpstr>Times New Roman</vt:lpstr>
      <vt:lpstr>WenQuanYi Zen Hei</vt:lpstr>
      <vt:lpstr>Office Theme</vt:lpstr>
      <vt:lpstr>1_Office Theme</vt:lpstr>
      <vt:lpstr>4_Office Theme</vt:lpstr>
      <vt:lpstr>5_Office Theme</vt:lpstr>
      <vt:lpstr>WOPM2024: OPM tutorial  From sensors to a sensor array</vt:lpstr>
      <vt:lpstr>SQUID sensors are far from the brain…</vt:lpstr>
      <vt:lpstr>If the sensors could be on the scalp…</vt:lpstr>
      <vt:lpstr>PowerPoint-esitys</vt:lpstr>
      <vt:lpstr>Comparing SQUID and OPM magnetometer arrays by simulations</vt:lpstr>
      <vt:lpstr>OPM array increases amplitude</vt:lpstr>
      <vt:lpstr>Somatosensory evoked responses</vt:lpstr>
      <vt:lpstr>OPM array increases spatial resolution</vt:lpstr>
      <vt:lpstr>Quantifying captured spatial information</vt:lpstr>
      <vt:lpstr>OPM array increases spatial resolution</vt:lpstr>
      <vt:lpstr>OPM MEG: Towards non-invasive corticography</vt:lpstr>
      <vt:lpstr>Vascular vs. electrophysiological signals  </vt:lpstr>
      <vt:lpstr>PowerPoint-esitys</vt:lpstr>
      <vt:lpstr>SQUID vs. OPM: Signal-to-noise ratio</vt:lpstr>
      <vt:lpstr>SQUID vs. OPM: Information content</vt:lpstr>
      <vt:lpstr>Gamma-band responses to visual stimuli</vt:lpstr>
      <vt:lpstr>Gamma-band responses to visual stimuli</vt:lpstr>
      <vt:lpstr>PowerPoint-esitys</vt:lpstr>
      <vt:lpstr>Compensation of residual field inside a magnetically shielded room</vt:lpstr>
      <vt:lpstr>More subject-friendly compensation coils</vt:lpstr>
      <vt:lpstr>Summary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Lauri Parkkonen</dc:creator>
  <cp:lastModifiedBy>Parkkonen Lauri</cp:lastModifiedBy>
  <cp:revision>721</cp:revision>
  <cp:lastPrinted>1601-01-01T00:00:00Z</cp:lastPrinted>
  <dcterms:created xsi:type="dcterms:W3CDTF">2013-04-23T21:09:48Z</dcterms:created>
  <dcterms:modified xsi:type="dcterms:W3CDTF">2024-08-25T02:10:18Z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vTieturiVerId">
    <vt:lpwstr>001</vt:lpwstr>
  </property>
</Properties>
</file>