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404" r:id="rId3"/>
    <p:sldId id="392" r:id="rId4"/>
    <p:sldId id="425" r:id="rId5"/>
    <p:sldId id="426" r:id="rId6"/>
    <p:sldId id="428" r:id="rId7"/>
    <p:sldId id="429" r:id="rId8"/>
    <p:sldId id="419" r:id="rId9"/>
    <p:sldId id="430" r:id="rId10"/>
    <p:sldId id="372" r:id="rId11"/>
    <p:sldId id="380" r:id="rId12"/>
    <p:sldId id="379" r:id="rId13"/>
    <p:sldId id="424" r:id="rId14"/>
    <p:sldId id="418" r:id="rId15"/>
    <p:sldId id="288" r:id="rId16"/>
    <p:sldId id="420" r:id="rId17"/>
    <p:sldId id="42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 Mainak" initials="JM" lastIdx="3" clrIdx="0">
    <p:extLst>
      <p:ext uri="{19B8F6BF-5375-455C-9EA6-DF929625EA0E}">
        <p15:presenceInfo xmlns:p15="http://schemas.microsoft.com/office/powerpoint/2012/main" userId="S::mjas@mgh.harvard.edu::c31da228-64c2-4c4e-baa0-8816ae3a45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00"/>
    <a:srgbClr val="0432FF"/>
    <a:srgbClr val="17B108"/>
    <a:srgbClr val="8C46E3"/>
    <a:srgbClr val="FF4D53"/>
    <a:srgbClr val="FF6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5"/>
    <p:restoredTop sz="72783"/>
  </p:normalViewPr>
  <p:slideViewPr>
    <p:cSldViewPr snapToGrid="0" snapToObjects="1">
      <p:cViewPr varScale="1">
        <p:scale>
          <a:sx n="76" d="100"/>
          <a:sy n="76" d="100"/>
        </p:scale>
        <p:origin x="3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BF7BD-368E-5C4F-99F3-C1E532E1D5FF}" type="datetimeFigureOut">
              <a:rPr lang="en-US" smtClean="0"/>
              <a:t>8/21/24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2BB30-8688-224E-A102-0BDA4CB1641F}" type="slidenum">
              <a:rPr lang="en-US" smtClean="0"/>
              <a:t>‹#›</a:t>
            </a:fld>
            <a:endParaRPr lang="en-US"/>
          </a:p>
        </p:txBody>
      </p:sp>
    </p:spTree>
    <p:extLst>
      <p:ext uri="{BB962C8B-B14F-4D97-AF65-F5344CB8AC3E}">
        <p14:creationId xmlns:p14="http://schemas.microsoft.com/office/powerpoint/2010/main" val="1666309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 I am Mainak. I am an Instructor at the Martinos Center at MGH.</a:t>
            </a:r>
          </a:p>
          <a:p>
            <a:endParaRPr lang="en-US" dirty="0"/>
          </a:p>
          <a:p>
            <a:r>
              <a:rPr lang="en-US" dirty="0"/>
              <a:t>I have been working with the MNE team for more than 10 years and recently turned my attention to OPM-MEG.</a:t>
            </a:r>
          </a:p>
          <a:p>
            <a:endParaRPr lang="en-US" dirty="0"/>
          </a:p>
          <a:p>
            <a:r>
              <a:rPr lang="en-US" dirty="0"/>
              <a:t>I wanted to share some tips and tricks for analyzing OPM-MEG data in MNE-Python</a:t>
            </a:r>
          </a:p>
          <a:p>
            <a:endParaRPr lang="en-US" dirty="0"/>
          </a:p>
          <a:p>
            <a:endParaRPr lang="en-US" dirty="0"/>
          </a:p>
        </p:txBody>
      </p:sp>
      <p:sp>
        <p:nvSpPr>
          <p:cNvPr id="4" name="Slide Number Placeholder 3"/>
          <p:cNvSpPr>
            <a:spLocks noGrp="1"/>
          </p:cNvSpPr>
          <p:nvPr>
            <p:ph type="sldNum" sz="quarter" idx="5"/>
          </p:nvPr>
        </p:nvSpPr>
        <p:spPr/>
        <p:txBody>
          <a:bodyPr/>
          <a:lstStyle/>
          <a:p>
            <a:fld id="{0A92BB30-8688-224E-A102-0BDA4CB1641F}" type="slidenum">
              <a:rPr lang="en-US" smtClean="0"/>
              <a:t>1</a:t>
            </a:fld>
            <a:endParaRPr lang="en-US"/>
          </a:p>
        </p:txBody>
      </p:sp>
    </p:spTree>
    <p:extLst>
      <p:ext uri="{BB962C8B-B14F-4D97-AF65-F5344CB8AC3E}">
        <p14:creationId xmlns:p14="http://schemas.microsoft.com/office/powerpoint/2010/main" val="1768787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have completed data processing, you need to determine the sensor locations for topographic plots, source localization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Something that trips people up often is the coordinate systems. It’s important in the context of OPMs (show pics of papers with helmet designs)</a:t>
            </a:r>
          </a:p>
          <a:p>
            <a:endParaRPr lang="en-US" dirty="0"/>
          </a:p>
          <a:p>
            <a:r>
              <a:rPr lang="en-US" dirty="0"/>
              <a:t>It’s really not that complicated.</a:t>
            </a:r>
          </a:p>
          <a:p>
            <a:endParaRPr lang="en-US" dirty="0"/>
          </a:p>
          <a:p>
            <a:r>
              <a:rPr lang="en-US" dirty="0"/>
              <a:t>There are three different coordinate systems: a head coordinate system that tells us where the head is physically during the experiment. It is defined by the fiducial points: left-preauricular point (LPA), right pre-auricular point (RPA), and the nasion</a:t>
            </a:r>
          </a:p>
          <a:p>
            <a:endParaRPr lang="en-US" dirty="0"/>
          </a:p>
          <a:p>
            <a:r>
              <a:rPr lang="en-US" dirty="0"/>
              <a:t>A device coordinate system in which the sensor positions are known, and the MRI coordinate system in which the anatomical landmark positions are known.</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07621F2-B9C1-41A8-AEC7-9CBC67F31BF1}" type="slidenum">
              <a:rPr lang="en-US" smtClean="0"/>
              <a:pPr/>
              <a:t>10</a:t>
            </a:fld>
            <a:endParaRPr lang="en-US"/>
          </a:p>
        </p:txBody>
      </p:sp>
    </p:spTree>
    <p:extLst>
      <p:ext uri="{BB962C8B-B14F-4D97-AF65-F5344CB8AC3E}">
        <p14:creationId xmlns:p14="http://schemas.microsoft.com/office/powerpoint/2010/main" val="1316901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need to be aware of two coordinate system transformations</a:t>
            </a:r>
          </a:p>
        </p:txBody>
      </p:sp>
      <p:sp>
        <p:nvSpPr>
          <p:cNvPr id="4" name="Slide Number Placeholder 3"/>
          <p:cNvSpPr>
            <a:spLocks noGrp="1"/>
          </p:cNvSpPr>
          <p:nvPr>
            <p:ph type="sldNum" sz="quarter" idx="5"/>
          </p:nvPr>
        </p:nvSpPr>
        <p:spPr/>
        <p:txBody>
          <a:bodyPr/>
          <a:lstStyle/>
          <a:p>
            <a:fld id="{0A92BB30-8688-224E-A102-0BDA4CB1641F}" type="slidenum">
              <a:rPr lang="en-US" smtClean="0"/>
              <a:t>11</a:t>
            </a:fld>
            <a:endParaRPr lang="en-US"/>
          </a:p>
        </p:txBody>
      </p:sp>
    </p:spTree>
    <p:extLst>
      <p:ext uri="{BB962C8B-B14F-4D97-AF65-F5344CB8AC3E}">
        <p14:creationId xmlns:p14="http://schemas.microsoft.com/office/powerpoint/2010/main" val="1080080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a:pPr>
            <a:r>
              <a:rPr lang="en-US" sz="2800" dirty="0">
                <a:sym typeface="Wingdings" pitchFamily="2" charset="2"/>
              </a:rPr>
              <a:t>The fiducial landmarks are digitized using </a:t>
            </a:r>
            <a:r>
              <a:rPr lang="en-US" sz="2800" dirty="0" err="1">
                <a:sym typeface="Wingdings" pitchFamily="2" charset="2"/>
              </a:rPr>
              <a:t>Polhemius</a:t>
            </a:r>
            <a:endParaRPr lang="en-US" sz="2800" dirty="0">
              <a:sym typeface="Wingdings" pitchFamily="2" charset="2"/>
            </a:endParaRPr>
          </a:p>
          <a:p>
            <a:pPr marL="457200" indent="-457200">
              <a:buFontTx/>
              <a:buAutoNum type="arabicPeriod"/>
            </a:pPr>
            <a:r>
              <a:rPr lang="en-US" sz="2800" dirty="0">
                <a:sym typeface="Wingdings" pitchFamily="2" charset="2"/>
              </a:rPr>
              <a:t>Using co-registration software:</a:t>
            </a:r>
          </a:p>
          <a:p>
            <a:pPr marL="1371600" lvl="2" indent="-457200">
              <a:buFont typeface="+mj-lt"/>
              <a:buAutoNum type="alphaLcPeriod"/>
            </a:pPr>
            <a:r>
              <a:rPr lang="en-US" sz="2800" dirty="0">
                <a:sym typeface="Wingdings" pitchFamily="2" charset="2"/>
              </a:rPr>
              <a:t>Select the anatomical landmarks on MRI</a:t>
            </a:r>
          </a:p>
          <a:p>
            <a:pPr marL="1371600" lvl="2" indent="-457200">
              <a:buFont typeface="+mj-lt"/>
              <a:buAutoNum type="alphaLcPeriod"/>
            </a:pPr>
            <a:r>
              <a:rPr lang="en-US" sz="2800" dirty="0">
                <a:sym typeface="Wingdings" pitchFamily="2" charset="2"/>
              </a:rPr>
              <a:t>Use </a:t>
            </a:r>
            <a:r>
              <a:rPr lang="en-US" sz="2800" dirty="0" err="1">
                <a:sym typeface="Wingdings" pitchFamily="2" charset="2"/>
              </a:rPr>
              <a:t>Procrusteas</a:t>
            </a:r>
            <a:r>
              <a:rPr lang="en-US" sz="2800" dirty="0">
                <a:sym typeface="Wingdings" pitchFamily="2" charset="2"/>
              </a:rPr>
              <a:t> transform to align fiducial landmarks to anatomical landmarks</a:t>
            </a:r>
          </a:p>
          <a:p>
            <a:pPr marL="1371600" lvl="2" indent="-457200">
              <a:buAutoNum type="alphaLcPeriod"/>
            </a:pPr>
            <a:r>
              <a:rPr lang="en-US" sz="2800" dirty="0">
                <a:sym typeface="Wingdings" pitchFamily="2" charset="2"/>
              </a:rPr>
              <a:t>Use Iterative Closest Point (ICP) algorithm to align </a:t>
            </a:r>
            <a:r>
              <a:rPr lang="en-US" sz="2800" dirty="0" err="1">
                <a:sym typeface="Wingdings" pitchFamily="2" charset="2"/>
              </a:rPr>
              <a:t>headshape</a:t>
            </a:r>
            <a:r>
              <a:rPr lang="en-US" sz="2800" dirty="0">
                <a:sym typeface="Wingdings" pitchFamily="2" charset="2"/>
              </a:rPr>
              <a:t> points to segmented head surface</a:t>
            </a:r>
          </a:p>
          <a:p>
            <a:pPr marL="1371600" lvl="2" indent="-457200">
              <a:buAutoNum type="alphaLcPeriod"/>
            </a:pPr>
            <a:r>
              <a:rPr lang="en-US" sz="2800" dirty="0">
                <a:sym typeface="Wingdings" pitchFamily="2" charset="2"/>
              </a:rPr>
              <a:t>Save the estimated </a:t>
            </a:r>
            <a:r>
              <a:rPr lang="en-US" sz="2800" i="1" dirty="0">
                <a:sym typeface="Wingdings" pitchFamily="2" charset="2"/>
              </a:rPr>
              <a:t>trans</a:t>
            </a:r>
            <a:r>
              <a:rPr lang="en-US" sz="2800" dirty="0">
                <a:sym typeface="Wingdings" pitchFamily="2" charset="2"/>
              </a:rPr>
              <a:t> matrix</a:t>
            </a:r>
            <a:endParaRPr lang="en-US" sz="2800" dirty="0"/>
          </a:p>
        </p:txBody>
      </p:sp>
      <p:sp>
        <p:nvSpPr>
          <p:cNvPr id="4" name="Slide Number Placeholder 3"/>
          <p:cNvSpPr>
            <a:spLocks noGrp="1"/>
          </p:cNvSpPr>
          <p:nvPr>
            <p:ph type="sldNum" sz="quarter" idx="5"/>
          </p:nvPr>
        </p:nvSpPr>
        <p:spPr/>
        <p:txBody>
          <a:bodyPr/>
          <a:lstStyle/>
          <a:p>
            <a:fld id="{0A92BB30-8688-224E-A102-0BDA4CB1641F}" type="slidenum">
              <a:rPr lang="en-US" smtClean="0"/>
              <a:t>12</a:t>
            </a:fld>
            <a:endParaRPr lang="en-US"/>
          </a:p>
        </p:txBody>
      </p:sp>
    </p:spTree>
    <p:extLst>
      <p:ext uri="{BB962C8B-B14F-4D97-AF65-F5344CB8AC3E}">
        <p14:creationId xmlns:p14="http://schemas.microsoft.com/office/powerpoint/2010/main" val="674039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do we get the device-&gt; head transformation?</a:t>
            </a:r>
          </a:p>
          <a:p>
            <a:endParaRPr lang="en-US" dirty="0"/>
          </a:p>
          <a:p>
            <a:r>
              <a:rPr lang="en-US" dirty="0"/>
              <a:t>We have 5 pre-determined index points that are shown in color (only 3 are visible on this side of the helmet)</a:t>
            </a:r>
          </a:p>
        </p:txBody>
      </p:sp>
      <p:sp>
        <p:nvSpPr>
          <p:cNvPr id="4" name="Slide Number Placeholder 3"/>
          <p:cNvSpPr>
            <a:spLocks noGrp="1"/>
          </p:cNvSpPr>
          <p:nvPr>
            <p:ph type="sldNum" sz="quarter" idx="5"/>
          </p:nvPr>
        </p:nvSpPr>
        <p:spPr/>
        <p:txBody>
          <a:bodyPr/>
          <a:lstStyle/>
          <a:p>
            <a:fld id="{0A92BB30-8688-224E-A102-0BDA4CB1641F}" type="slidenum">
              <a:rPr lang="en-US" smtClean="0"/>
              <a:t>13</a:t>
            </a:fld>
            <a:endParaRPr lang="en-US"/>
          </a:p>
        </p:txBody>
      </p:sp>
    </p:spTree>
    <p:extLst>
      <p:ext uri="{BB962C8B-B14F-4D97-AF65-F5344CB8AC3E}">
        <p14:creationId xmlns:p14="http://schemas.microsoft.com/office/powerpoint/2010/main" val="1951603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gives you the </a:t>
            </a:r>
          </a:p>
          <a:p>
            <a:endParaRPr lang="en-US" dirty="0"/>
          </a:p>
          <a:p>
            <a:r>
              <a:rPr lang="en-US" dirty="0"/>
              <a:t>What is important to us is that we can set up quickly and iterate</a:t>
            </a:r>
          </a:p>
          <a:p>
            <a:endParaRPr lang="en-US" dirty="0"/>
          </a:p>
          <a:p>
            <a:endParaRPr lang="en-US" dirty="0"/>
          </a:p>
          <a:p>
            <a:r>
              <a:rPr lang="en-US" dirty="0"/>
              <a:t>Then, during the analysis, we have 3 functions. </a:t>
            </a:r>
          </a:p>
          <a:p>
            <a:r>
              <a:rPr lang="en-US" dirty="0"/>
              <a:t>The first function adds</a:t>
            </a:r>
          </a:p>
          <a:p>
            <a:endParaRPr lang="en-US" dirty="0"/>
          </a:p>
        </p:txBody>
      </p:sp>
      <p:sp>
        <p:nvSpPr>
          <p:cNvPr id="4" name="Slide Number Placeholder 3"/>
          <p:cNvSpPr>
            <a:spLocks noGrp="1"/>
          </p:cNvSpPr>
          <p:nvPr>
            <p:ph type="sldNum" sz="quarter" idx="5"/>
          </p:nvPr>
        </p:nvSpPr>
        <p:spPr/>
        <p:txBody>
          <a:bodyPr/>
          <a:lstStyle/>
          <a:p>
            <a:fld id="{0A92BB30-8688-224E-A102-0BDA4CB1641F}" type="slidenum">
              <a:rPr lang="en-US" smtClean="0"/>
              <a:t>14</a:t>
            </a:fld>
            <a:endParaRPr lang="en-US"/>
          </a:p>
        </p:txBody>
      </p:sp>
    </p:spTree>
    <p:extLst>
      <p:ext uri="{BB962C8B-B14F-4D97-AF65-F5344CB8AC3E}">
        <p14:creationId xmlns:p14="http://schemas.microsoft.com/office/powerpoint/2010/main" val="3301704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performed a median nerve stimulation experiment. We collected data from the same subject in both SQUID and OPM. During the OPM experiment, the subject’s head was adjusted to be inside the target region where the biplanar coil was able to cancel background field. We applied reference sensor regression and </a:t>
            </a:r>
            <a:r>
              <a:rPr lang="en-US" dirty="0" err="1"/>
              <a:t>highpass</a:t>
            </a:r>
            <a:r>
              <a:rPr lang="en-US" dirty="0"/>
              <a:t> filtered the data at 5 Hz and lowpass filtered at 150 Hz.</a:t>
            </a:r>
          </a:p>
          <a:p>
            <a:endParaRPr lang="en-US" dirty="0"/>
          </a:p>
          <a:p>
            <a:r>
              <a:rPr lang="en-US" dirty="0"/>
              <a:t>You can see that the signals are remarkably similar and reproduce the clinically relevant early 20 </a:t>
            </a:r>
            <a:r>
              <a:rPr lang="en-US" dirty="0" err="1"/>
              <a:t>ms</a:t>
            </a:r>
            <a:r>
              <a:rPr lang="en-US" dirty="0"/>
              <a:t> and 30 </a:t>
            </a:r>
            <a:r>
              <a:rPr lang="en-US" dirty="0" err="1"/>
              <a:t>ms</a:t>
            </a:r>
            <a:r>
              <a:rPr lang="en-US" dirty="0"/>
              <a:t> components of the somatosensory evoked fields.</a:t>
            </a:r>
          </a:p>
        </p:txBody>
      </p:sp>
      <p:sp>
        <p:nvSpPr>
          <p:cNvPr id="4" name="Slide Number Placeholder 3"/>
          <p:cNvSpPr>
            <a:spLocks noGrp="1"/>
          </p:cNvSpPr>
          <p:nvPr>
            <p:ph type="sldNum" sz="quarter" idx="5"/>
          </p:nvPr>
        </p:nvSpPr>
        <p:spPr/>
        <p:txBody>
          <a:bodyPr/>
          <a:lstStyle/>
          <a:p>
            <a:fld id="{E04104B6-B4AC-274C-9DD2-0A4551D26EE4}" type="slidenum">
              <a:rPr lang="en-US" smtClean="0"/>
              <a:t>15</a:t>
            </a:fld>
            <a:endParaRPr lang="en-US"/>
          </a:p>
        </p:txBody>
      </p:sp>
    </p:spTree>
    <p:extLst>
      <p:ext uri="{BB962C8B-B14F-4D97-AF65-F5344CB8AC3E}">
        <p14:creationId xmlns:p14="http://schemas.microsoft.com/office/powerpoint/2010/main" val="3075872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 lot of talk about how OPMs may work in lightly shielded environments etc. But it’s worth remembering that</a:t>
            </a:r>
          </a:p>
          <a:p>
            <a:r>
              <a:rPr lang="en-US" dirty="0"/>
              <a:t>It’s still MEG data. Magnetic signals from the brain are still very tiny </a:t>
            </a:r>
          </a:p>
          <a:p>
            <a:r>
              <a:rPr lang="en-US" dirty="0"/>
              <a:t>compared to environmental artifacts. We need to give it the respect it deserves. An anecdote regarding our helmet design</a:t>
            </a:r>
          </a:p>
          <a:p>
            <a:endParaRPr lang="en-US" dirty="0"/>
          </a:p>
          <a:p>
            <a:r>
              <a:rPr lang="en-US" dirty="0"/>
              <a:t>Can you guess what is the problem with the helmet?</a:t>
            </a:r>
          </a:p>
          <a:p>
            <a:endParaRPr lang="en-US" dirty="0"/>
          </a:p>
          <a:p>
            <a:r>
              <a:rPr lang="en-US" dirty="0"/>
              <a:t>The beauty of the SSP projection vectors is not how many decibels of noise it suppressed but that it happens in the </a:t>
            </a:r>
          </a:p>
          <a:p>
            <a:r>
              <a:rPr lang="en-US" dirty="0"/>
              <a:t>background and one does not even realize it. In terms of analysis, we can quickly get a sense of the data without having to get sensor locations. Even when we need sensor locations, we digitize just 8 points and quickly move on to the experiment. The more turnkey the set up is, the easier it is to analyze data, the faster it is to iterate on your experiment and make progress.</a:t>
            </a:r>
          </a:p>
          <a:p>
            <a:endParaRPr lang="en-US" dirty="0"/>
          </a:p>
          <a:p>
            <a:r>
              <a:rPr lang="en-US" dirty="0"/>
              <a:t>We learned a lot of things the hard way. If you learned something, share it freely on </a:t>
            </a:r>
            <a:r>
              <a:rPr lang="en-US" dirty="0" err="1"/>
              <a:t>github</a:t>
            </a:r>
            <a:r>
              <a:rPr lang="en-US" dirty="0"/>
              <a:t> so people don’t have to reinvent the wheel. The community wins. </a:t>
            </a:r>
          </a:p>
          <a:p>
            <a:endParaRPr lang="en-US" dirty="0"/>
          </a:p>
        </p:txBody>
      </p:sp>
      <p:sp>
        <p:nvSpPr>
          <p:cNvPr id="4" name="Slide Number Placeholder 3"/>
          <p:cNvSpPr>
            <a:spLocks noGrp="1"/>
          </p:cNvSpPr>
          <p:nvPr>
            <p:ph type="sldNum" sz="quarter" idx="5"/>
          </p:nvPr>
        </p:nvSpPr>
        <p:spPr/>
        <p:txBody>
          <a:bodyPr/>
          <a:lstStyle/>
          <a:p>
            <a:fld id="{0A92BB30-8688-224E-A102-0BDA4CB1641F}" type="slidenum">
              <a:rPr lang="en-US" smtClean="0"/>
              <a:t>16</a:t>
            </a:fld>
            <a:endParaRPr lang="en-US"/>
          </a:p>
        </p:txBody>
      </p:sp>
    </p:spTree>
    <p:extLst>
      <p:ext uri="{BB962C8B-B14F-4D97-AF65-F5344CB8AC3E}">
        <p14:creationId xmlns:p14="http://schemas.microsoft.com/office/powerpoint/2010/main" val="2986834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Padma, </a:t>
            </a:r>
            <a:r>
              <a:rPr lang="en-US" dirty="0" err="1"/>
              <a:t>Teppei</a:t>
            </a:r>
            <a:r>
              <a:rPr lang="en-US" dirty="0"/>
              <a:t> </a:t>
            </a:r>
            <a:r>
              <a:rPr lang="en-US" dirty="0" err="1"/>
              <a:t>etc</a:t>
            </a:r>
            <a:endParaRPr lang="en-US" dirty="0"/>
          </a:p>
        </p:txBody>
      </p:sp>
      <p:sp>
        <p:nvSpPr>
          <p:cNvPr id="4" name="Slide Number Placeholder 3"/>
          <p:cNvSpPr>
            <a:spLocks noGrp="1"/>
          </p:cNvSpPr>
          <p:nvPr>
            <p:ph type="sldNum" sz="quarter" idx="5"/>
          </p:nvPr>
        </p:nvSpPr>
        <p:spPr/>
        <p:txBody>
          <a:bodyPr/>
          <a:lstStyle/>
          <a:p>
            <a:fld id="{0A92BB30-8688-224E-A102-0BDA4CB1641F}" type="slidenum">
              <a:rPr lang="en-US" smtClean="0"/>
              <a:t>17</a:t>
            </a:fld>
            <a:endParaRPr lang="en-US"/>
          </a:p>
        </p:txBody>
      </p:sp>
    </p:spTree>
    <p:extLst>
      <p:ext uri="{BB962C8B-B14F-4D97-AF65-F5344CB8AC3E}">
        <p14:creationId xmlns:p14="http://schemas.microsoft.com/office/powerpoint/2010/main" val="336369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typical processing pipeline in MNE are inspired by the standard workflow of MEG/EEG data processing.</a:t>
            </a:r>
          </a:p>
          <a:p>
            <a:r>
              <a:rPr lang="en-US" dirty="0"/>
              <a:t>We have 3 different python objects for different stages of the pipeline</a:t>
            </a:r>
          </a:p>
          <a:p>
            <a:endParaRPr lang="en-US" dirty="0"/>
          </a:p>
          <a:p>
            <a:r>
              <a:rPr lang="en-US" dirty="0"/>
              <a:t>- When you read something from a file, what you get is a raw object. It contains the continuous time series</a:t>
            </a:r>
          </a:p>
          <a:p>
            <a:r>
              <a:rPr lang="en-US" dirty="0"/>
              <a:t>- Then, from there, you can cropped certain time segments of the data that are time-locked to a stimulus and construct a 3D matrix. This forms the epochs object.</a:t>
            </a:r>
          </a:p>
          <a:p>
            <a:r>
              <a:rPr lang="en-US" dirty="0"/>
              <a:t>- From the epochs object, you can average the trials to get evoked objects. The evoked object is what gives</a:t>
            </a:r>
          </a:p>
          <a:p>
            <a:endParaRPr lang="en-US" dirty="0"/>
          </a:p>
          <a:p>
            <a:r>
              <a:rPr lang="en-US" dirty="0"/>
              <a:t>This is all sensor-space analysis. In the MEG world, it’s standard practice to interpret the origin of the signal on the cortical surface by doing something called source space analysis.</a:t>
            </a:r>
          </a:p>
        </p:txBody>
      </p:sp>
      <p:sp>
        <p:nvSpPr>
          <p:cNvPr id="4" name="Slide Number Placeholder 3"/>
          <p:cNvSpPr>
            <a:spLocks noGrp="1"/>
          </p:cNvSpPr>
          <p:nvPr>
            <p:ph type="sldNum" sz="quarter" idx="5"/>
          </p:nvPr>
        </p:nvSpPr>
        <p:spPr/>
        <p:txBody>
          <a:bodyPr/>
          <a:lstStyle/>
          <a:p>
            <a:fld id="{0A92BB30-8688-224E-A102-0BDA4CB1641F}" type="slidenum">
              <a:rPr lang="en-US" smtClean="0"/>
              <a:t>2</a:t>
            </a:fld>
            <a:endParaRPr lang="en-US"/>
          </a:p>
        </p:txBody>
      </p:sp>
    </p:spTree>
    <p:extLst>
      <p:ext uri="{BB962C8B-B14F-4D97-AF65-F5344CB8AC3E}">
        <p14:creationId xmlns:p14="http://schemas.microsoft.com/office/powerpoint/2010/main" val="423258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Let us see how this translates into MNE-Python code</a:t>
            </a:r>
          </a:p>
          <a:p>
            <a:pPr marL="0" indent="0">
              <a:buFontTx/>
              <a:buNone/>
            </a:pPr>
            <a:endParaRPr lang="en-US" dirty="0"/>
          </a:p>
          <a:p>
            <a:pPr marL="171450" indent="-171450">
              <a:buFontTx/>
              <a:buChar char="-"/>
            </a:pPr>
            <a:r>
              <a:rPr lang="en-US" dirty="0"/>
              <a:t>First, the raw </a:t>
            </a:r>
            <a:r>
              <a:rPr lang="en-US" b="0" dirty="0"/>
              <a:t>objec</a:t>
            </a:r>
            <a:r>
              <a:rPr lang="en-US" dirty="0"/>
              <a:t>t is loaded from a file. You can perform operations on the object using methods … for example, you can add bad channels or bandpass filter the data and save it back to disk</a:t>
            </a:r>
          </a:p>
          <a:p>
            <a:pPr marL="171450" indent="-171450">
              <a:buFontTx/>
              <a:buChar char="-"/>
            </a:pPr>
            <a:r>
              <a:rPr lang="en-US" dirty="0"/>
              <a:t>Next, you can extract the events of interest from the raw data and use it to compute epochs</a:t>
            </a:r>
          </a:p>
          <a:p>
            <a:pPr marL="171450" indent="-171450">
              <a:buFontTx/>
              <a:buChar char="-"/>
            </a:pPr>
            <a:r>
              <a:rPr lang="en-US" dirty="0"/>
              <a:t>Finally, the average evoked response is computed.</a:t>
            </a:r>
          </a:p>
          <a:p>
            <a:pPr marL="171450" indent="-171450">
              <a:buFontTx/>
              <a:buChar char="-"/>
            </a:pPr>
            <a:endParaRPr lang="en-US" dirty="0"/>
          </a:p>
          <a:p>
            <a:pPr marL="0" indent="0">
              <a:buFontTx/>
              <a:buNone/>
            </a:pPr>
            <a:r>
              <a:rPr lang="en-US" dirty="0"/>
              <a:t>MEG data processing made easy. How do we adapt all this in the context of OPM?</a:t>
            </a:r>
          </a:p>
        </p:txBody>
      </p:sp>
      <p:sp>
        <p:nvSpPr>
          <p:cNvPr id="4" name="Slide Number Placeholder 3"/>
          <p:cNvSpPr>
            <a:spLocks noGrp="1"/>
          </p:cNvSpPr>
          <p:nvPr>
            <p:ph type="sldNum" sz="quarter" idx="5"/>
          </p:nvPr>
        </p:nvSpPr>
        <p:spPr/>
        <p:txBody>
          <a:bodyPr/>
          <a:lstStyle/>
          <a:p>
            <a:fld id="{0A92BB30-8688-224E-A102-0BDA4CB1641F}" type="slidenum">
              <a:rPr lang="en-US" smtClean="0"/>
              <a:t>3</a:t>
            </a:fld>
            <a:endParaRPr lang="en-US"/>
          </a:p>
        </p:txBody>
      </p:sp>
    </p:spTree>
    <p:extLst>
      <p:ext uri="{BB962C8B-B14F-4D97-AF65-F5344CB8AC3E}">
        <p14:creationId xmlns:p14="http://schemas.microsoft.com/office/powerpoint/2010/main" val="255555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that you need to first understand what happens when you load data?</a:t>
            </a:r>
          </a:p>
          <a:p>
            <a:endParaRPr lang="en-US" dirty="0"/>
          </a:p>
          <a:p>
            <a:r>
              <a:rPr lang="en-US" dirty="0"/>
              <a:t>MNE has more than 25 functions to read data from different file formats and MEG vendors. </a:t>
            </a:r>
          </a:p>
          <a:p>
            <a:endParaRPr lang="en-US" dirty="0"/>
          </a:p>
          <a:p>
            <a:r>
              <a:rPr lang="en-US" dirty="0"/>
              <a:t>What these readers essentially do is translate the vendor-specific metadata into the MNE Info object.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 object stores and tracks critical metadata that is related to the measurement: for example, how to translate from device to head coordinate systems and the projection vectors.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 gets attached initially to the raw object and is inherited by the epochs and evoked objects as the data churns through the MNE pipeline. </a:t>
            </a:r>
          </a:p>
          <a:p>
            <a:endParaRPr lang="en-US" dirty="0"/>
          </a:p>
          <a:p>
            <a:endParaRPr lang="en-US" dirty="0"/>
          </a:p>
        </p:txBody>
      </p:sp>
      <p:sp>
        <p:nvSpPr>
          <p:cNvPr id="4" name="Slide Number Placeholder 3"/>
          <p:cNvSpPr>
            <a:spLocks noGrp="1"/>
          </p:cNvSpPr>
          <p:nvPr>
            <p:ph type="sldNum" sz="quarter" idx="5"/>
          </p:nvPr>
        </p:nvSpPr>
        <p:spPr/>
        <p:txBody>
          <a:bodyPr/>
          <a:lstStyle/>
          <a:p>
            <a:fld id="{0A92BB30-8688-224E-A102-0BDA4CB1641F}" type="slidenum">
              <a:rPr lang="en-US" smtClean="0"/>
              <a:t>4</a:t>
            </a:fld>
            <a:endParaRPr lang="en-US"/>
          </a:p>
        </p:txBody>
      </p:sp>
    </p:spTree>
    <p:extLst>
      <p:ext uri="{BB962C8B-B14F-4D97-AF65-F5344CB8AC3E}">
        <p14:creationId xmlns:p14="http://schemas.microsoft.com/office/powerpoint/2010/main" val="3527378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were to load in any SQUID-MEG data: for example the MNE sample data, you see very clean time series punctuated by cardiac events every second or so. And you get this impression that conventional MEG is noise-free.</a:t>
            </a:r>
          </a:p>
          <a:p>
            <a:endParaRPr lang="en-US" dirty="0"/>
          </a:p>
          <a:p>
            <a:r>
              <a:rPr lang="en-US" dirty="0"/>
              <a:t>But if I were to turn off the projection vectors that are loaded in with the file and get automatically applied, you can see that the data is not so clean as we previously thought. Magnetometers pick up all kinds of background artifacts which are removed by projection vectors</a:t>
            </a:r>
          </a:p>
          <a:p>
            <a:endParaRPr lang="en-US" dirty="0"/>
          </a:p>
          <a:p>
            <a:endParaRPr lang="en-US" dirty="0"/>
          </a:p>
        </p:txBody>
      </p:sp>
      <p:sp>
        <p:nvSpPr>
          <p:cNvPr id="4" name="Slide Number Placeholder 3"/>
          <p:cNvSpPr>
            <a:spLocks noGrp="1"/>
          </p:cNvSpPr>
          <p:nvPr>
            <p:ph type="sldNum" sz="quarter" idx="5"/>
          </p:nvPr>
        </p:nvSpPr>
        <p:spPr/>
        <p:txBody>
          <a:bodyPr/>
          <a:lstStyle/>
          <a:p>
            <a:fld id="{0A92BB30-8688-224E-A102-0BDA4CB1641F}" type="slidenum">
              <a:rPr lang="en-US" smtClean="0"/>
              <a:t>5</a:t>
            </a:fld>
            <a:endParaRPr lang="en-US"/>
          </a:p>
        </p:txBody>
      </p:sp>
    </p:spTree>
    <p:extLst>
      <p:ext uri="{BB962C8B-B14F-4D97-AF65-F5344CB8AC3E}">
        <p14:creationId xmlns:p14="http://schemas.microsoft.com/office/powerpoint/2010/main" val="2194233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think the power spectrum looks like this, but in reality what the instrument measured was this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projection vectors are the secret guardians of your data. As soon as you do any kind of visualization in MNE-Python, they get applied. Many users don’t even realize what actual MEG data looks like before data processing.</a:t>
            </a:r>
          </a:p>
          <a:p>
            <a:endParaRPr lang="en-US" dirty="0"/>
          </a:p>
          <a:p>
            <a:r>
              <a:rPr lang="en-US" dirty="0"/>
              <a:t>The peaks in the unprocessed power spectrum can be produced by all kinds of external noise. For example, vibrations in the vicinity of the shielded room can change the power spectral density.</a:t>
            </a:r>
          </a:p>
          <a:p>
            <a:endParaRPr lang="en-US" dirty="0"/>
          </a:p>
          <a:p>
            <a:r>
              <a:rPr lang="en-US" dirty="0"/>
              <a:t> </a:t>
            </a:r>
          </a:p>
        </p:txBody>
      </p:sp>
      <p:sp>
        <p:nvSpPr>
          <p:cNvPr id="4" name="Slide Number Placeholder 3"/>
          <p:cNvSpPr>
            <a:spLocks noGrp="1"/>
          </p:cNvSpPr>
          <p:nvPr>
            <p:ph type="sldNum" sz="quarter" idx="5"/>
          </p:nvPr>
        </p:nvSpPr>
        <p:spPr/>
        <p:txBody>
          <a:bodyPr/>
          <a:lstStyle/>
          <a:p>
            <a:fld id="{0A92BB30-8688-224E-A102-0BDA4CB1641F}" type="slidenum">
              <a:rPr lang="en-US" smtClean="0"/>
              <a:t>6</a:t>
            </a:fld>
            <a:endParaRPr lang="en-US"/>
          </a:p>
        </p:txBody>
      </p:sp>
    </p:spTree>
    <p:extLst>
      <p:ext uri="{BB962C8B-B14F-4D97-AF65-F5344CB8AC3E}">
        <p14:creationId xmlns:p14="http://schemas.microsoft.com/office/powerpoint/2010/main" val="170650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projectors are pre-computed from an empty room recording on a certain date and then when the human subject measurements are done, they get added to the </a:t>
            </a:r>
            <a:r>
              <a:rPr lang="en-US" dirty="0" err="1"/>
              <a:t>fiff</a:t>
            </a:r>
            <a:r>
              <a:rPr lang="en-US" dirty="0"/>
              <a:t> file.</a:t>
            </a:r>
          </a:p>
          <a:p>
            <a:endParaRPr lang="en-US" dirty="0"/>
          </a:p>
          <a:p>
            <a:r>
              <a:rPr lang="en-US" dirty="0"/>
              <a:t>Projection vectors are automatically added in SQUID-MEG, but you can also compute your own.</a:t>
            </a:r>
          </a:p>
        </p:txBody>
      </p:sp>
      <p:sp>
        <p:nvSpPr>
          <p:cNvPr id="4" name="Slide Number Placeholder 3"/>
          <p:cNvSpPr>
            <a:spLocks noGrp="1"/>
          </p:cNvSpPr>
          <p:nvPr>
            <p:ph type="sldNum" sz="quarter" idx="5"/>
          </p:nvPr>
        </p:nvSpPr>
        <p:spPr/>
        <p:txBody>
          <a:bodyPr/>
          <a:lstStyle/>
          <a:p>
            <a:fld id="{0A92BB30-8688-224E-A102-0BDA4CB1641F}" type="slidenum">
              <a:rPr lang="en-US" smtClean="0"/>
              <a:t>7</a:t>
            </a:fld>
            <a:endParaRPr lang="en-US"/>
          </a:p>
        </p:txBody>
      </p:sp>
    </p:spTree>
    <p:extLst>
      <p:ext uri="{BB962C8B-B14F-4D97-AF65-F5344CB8AC3E}">
        <p14:creationId xmlns:p14="http://schemas.microsoft.com/office/powerpoint/2010/main" val="1899243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I have convinced you that the problem of removing background noise is not unique to OPMs. </a:t>
            </a:r>
          </a:p>
          <a:p>
            <a:endParaRPr lang="en-US" dirty="0"/>
          </a:p>
          <a:p>
            <a:r>
              <a:rPr lang="en-US" dirty="0"/>
              <a:t>There are of course additional challenges: the sensor array can move and the array may have different arrangements for </a:t>
            </a:r>
            <a:r>
              <a:rPr lang="en-US" dirty="0" err="1"/>
              <a:t>eacht</a:t>
            </a:r>
            <a:r>
              <a:rPr lang="en-US" dirty="0"/>
              <a:t> subjects. But the fundamental background noise that we are dealing with in MEG is no different.</a:t>
            </a:r>
          </a:p>
          <a:p>
            <a:endParaRPr lang="en-US" dirty="0"/>
          </a:p>
          <a:p>
            <a:r>
              <a:rPr lang="en-US" dirty="0"/>
              <a:t>In MNE, we provide 3 or 4 different methods to deal with background noise. Each of these methods have certain pros and cons.</a:t>
            </a:r>
          </a:p>
          <a:p>
            <a:r>
              <a:rPr lang="en-US" dirty="0"/>
              <a:t>SSP is a quick and dirty method that does not require precise sensor locations, but you do need “noise” measurements. You can use the baseline period of the epochs to get an estimate of the noise. As long as the spatial pattern of noise is stable when computing the SSP, it should be able to remove noise that varies with time.</a:t>
            </a:r>
          </a:p>
          <a:p>
            <a:endParaRPr lang="en-US" dirty="0"/>
          </a:p>
          <a:p>
            <a:r>
              <a:rPr lang="en-US" dirty="0"/>
              <a:t>Regressing out reference sensors also do not req</a:t>
            </a:r>
          </a:p>
          <a:p>
            <a:endParaRPr lang="en-US" dirty="0"/>
          </a:p>
          <a:p>
            <a:r>
              <a:rPr lang="en-US" dirty="0"/>
              <a:t>SSP is not the only method that has been used. CTF systems use reference sensors and save the data.</a:t>
            </a:r>
          </a:p>
          <a:p>
            <a:endParaRPr lang="en-US" dirty="0"/>
          </a:p>
          <a:p>
            <a:r>
              <a:rPr lang="en-US" dirty="0"/>
              <a:t>I’m mainly going to talk about statistical methods (SSP and regression) because of their simplicity and versatility … does not depend on accuracy of </a:t>
            </a:r>
            <a:r>
              <a:rPr lang="en-US" dirty="0" err="1"/>
              <a:t>coregistration</a:t>
            </a:r>
            <a:endParaRPr lang="en-US" dirty="0"/>
          </a:p>
          <a:p>
            <a:endParaRPr lang="en-US" dirty="0"/>
          </a:p>
          <a:p>
            <a:r>
              <a:rPr lang="en-US" dirty="0"/>
              <a:t>Where can you get the estimate of “noise subspace”? – baseline, empty room</a:t>
            </a:r>
          </a:p>
          <a:p>
            <a:endParaRPr lang="en-US" dirty="0"/>
          </a:p>
          <a:p>
            <a:r>
              <a:rPr lang="en-US" dirty="0"/>
              <a:t>SSP can deal with time-varying noise as long as you fit on one segment and predict on another</a:t>
            </a:r>
          </a:p>
        </p:txBody>
      </p:sp>
      <p:sp>
        <p:nvSpPr>
          <p:cNvPr id="4" name="Slide Number Placeholder 3"/>
          <p:cNvSpPr>
            <a:spLocks noGrp="1"/>
          </p:cNvSpPr>
          <p:nvPr>
            <p:ph type="sldNum" sz="quarter" idx="5"/>
          </p:nvPr>
        </p:nvSpPr>
        <p:spPr/>
        <p:txBody>
          <a:bodyPr/>
          <a:lstStyle/>
          <a:p>
            <a:fld id="{0A92BB30-8688-224E-A102-0BDA4CB1641F}" type="slidenum">
              <a:rPr lang="en-US" smtClean="0"/>
              <a:t>8</a:t>
            </a:fld>
            <a:endParaRPr lang="en-US"/>
          </a:p>
        </p:txBody>
      </p:sp>
    </p:spTree>
    <p:extLst>
      <p:ext uri="{BB962C8B-B14F-4D97-AF65-F5344CB8AC3E}">
        <p14:creationId xmlns:p14="http://schemas.microsoft.com/office/powerpoint/2010/main" val="318942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Disclosure: I derived this in a state of jet lag yesterday, so that’s my excuse if you spot any errors.</a:t>
            </a:r>
          </a:p>
          <a:p>
            <a:endParaRPr lang="en-US" dirty="0"/>
          </a:p>
          <a:p>
            <a:r>
              <a:rPr lang="en-US" dirty="0"/>
              <a:t>In SSP, the assumption is that the noise subspace and the signal subspace are non-intersecting. If the noise is decomposed into an orthogonal basis using SVD, then the projection operator computed with this orthogonal basis zeroes out the noise and removes very little signal. The signal is ultimately estimated using a matrix vector dot product between this projection vector and the measured signal.</a:t>
            </a:r>
          </a:p>
          <a:p>
            <a:endParaRPr lang="en-US" dirty="0"/>
          </a:p>
          <a:p>
            <a:r>
              <a:rPr lang="en-US" dirty="0"/>
              <a:t>In SSS, the signals is decomposed into outer and inner basis: signals from inside the head and signals outside the head. The basis vectors depend on the sensor positions. The outer basis coefficients are zeroed out to estimate the signal using a matrix vector dot product with the measured signal.</a:t>
            </a:r>
          </a:p>
          <a:p>
            <a:endParaRPr lang="en-US" dirty="0"/>
          </a:p>
          <a:p>
            <a:r>
              <a:rPr lang="en-US" dirty="0"/>
              <a:t>The HFC or homogenous correction method is related. Here the model is that your signal has a homogenous field component and a signal component. The homogenous field component is estimated using the known sensor orientations. Finally, the signal is estimated using a projection operator</a:t>
            </a:r>
          </a:p>
          <a:p>
            <a:endParaRPr lang="en-US" dirty="0"/>
          </a:p>
          <a:p>
            <a:r>
              <a:rPr lang="en-US" dirty="0"/>
              <a:t>What you realize from here is that the mathematical form is essentially the same, but how these matrices are estimated is different. </a:t>
            </a:r>
          </a:p>
          <a:p>
            <a:r>
              <a:rPr lang="en-US" dirty="0"/>
              <a:t>People often get hung up about which method is theoretically better. My answer is always : use the method that is convenient for the question and </a:t>
            </a:r>
            <a:r>
              <a:rPr lang="en-US" dirty="0" err="1"/>
              <a:t>expt</a:t>
            </a:r>
            <a:r>
              <a:rPr lang="en-US" dirty="0"/>
              <a:t> at hand and works empirically for your data. What are your constraints: time, sensors, money (expensive equipment for </a:t>
            </a:r>
            <a:r>
              <a:rPr lang="en-US" dirty="0" err="1"/>
              <a:t>coregistration</a:t>
            </a:r>
            <a:r>
              <a:rPr lang="en-US" dirty="0"/>
              <a:t>)?</a:t>
            </a:r>
          </a:p>
          <a:p>
            <a:endParaRPr lang="en-US" dirty="0"/>
          </a:p>
        </p:txBody>
      </p:sp>
      <p:sp>
        <p:nvSpPr>
          <p:cNvPr id="4" name="Slide Number Placeholder 3"/>
          <p:cNvSpPr>
            <a:spLocks noGrp="1"/>
          </p:cNvSpPr>
          <p:nvPr>
            <p:ph type="sldNum" sz="quarter" idx="5"/>
          </p:nvPr>
        </p:nvSpPr>
        <p:spPr/>
        <p:txBody>
          <a:bodyPr/>
          <a:lstStyle/>
          <a:p>
            <a:fld id="{0A92BB30-8688-224E-A102-0BDA4CB1641F}" type="slidenum">
              <a:rPr lang="en-US" smtClean="0"/>
              <a:t>9</a:t>
            </a:fld>
            <a:endParaRPr lang="en-US"/>
          </a:p>
        </p:txBody>
      </p:sp>
    </p:spTree>
    <p:extLst>
      <p:ext uri="{BB962C8B-B14F-4D97-AF65-F5344CB8AC3E}">
        <p14:creationId xmlns:p14="http://schemas.microsoft.com/office/powerpoint/2010/main" val="144306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8B7A-839B-AE46-B9B7-8736AACC17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CE9831-2F3F-A448-B409-9A632CB541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B96D0-5465-F545-96DD-CD7BD9D4F388}"/>
              </a:ext>
            </a:extLst>
          </p:cNvPr>
          <p:cNvSpPr>
            <a:spLocks noGrp="1"/>
          </p:cNvSpPr>
          <p:nvPr>
            <p:ph type="dt" sz="half" idx="10"/>
          </p:nvPr>
        </p:nvSpPr>
        <p:spPr/>
        <p:txBody>
          <a:bodyPr/>
          <a:lstStyle/>
          <a:p>
            <a:fld id="{89B99BED-D71F-D143-BF35-1A9D1E4DDDB5}" type="datetime1">
              <a:rPr lang="en-US" smtClean="0"/>
              <a:t>8/22/24</a:t>
            </a:fld>
            <a:endParaRPr lang="en-US"/>
          </a:p>
        </p:txBody>
      </p:sp>
      <p:sp>
        <p:nvSpPr>
          <p:cNvPr id="5" name="Footer Placeholder 4">
            <a:extLst>
              <a:ext uri="{FF2B5EF4-FFF2-40B4-BE49-F238E27FC236}">
                <a16:creationId xmlns:a16="http://schemas.microsoft.com/office/drawing/2014/main" id="{BBFAC723-39B0-504D-B875-BC1C255B7555}"/>
              </a:ext>
            </a:extLst>
          </p:cNvPr>
          <p:cNvSpPr>
            <a:spLocks noGrp="1"/>
          </p:cNvSpPr>
          <p:nvPr>
            <p:ph type="ftr" sz="quarter" idx="11"/>
          </p:nvPr>
        </p:nvSpPr>
        <p:spPr/>
        <p:txBody>
          <a:bodyPr/>
          <a:lstStyle/>
          <a:p>
            <a:r>
              <a:rPr lang="en-US"/>
              <a:t>Slide by Mainak Jas</a:t>
            </a:r>
          </a:p>
        </p:txBody>
      </p:sp>
      <p:sp>
        <p:nvSpPr>
          <p:cNvPr id="6" name="Slide Number Placeholder 5">
            <a:extLst>
              <a:ext uri="{FF2B5EF4-FFF2-40B4-BE49-F238E27FC236}">
                <a16:creationId xmlns:a16="http://schemas.microsoft.com/office/drawing/2014/main" id="{5CAF60F1-B656-5C4E-8A49-29FA682D1D54}"/>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3182704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7630-6245-7B4E-AB23-B25C715493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DF99AB-D5D5-1441-B303-730E70437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8F772-53A7-E64A-946D-24D9E7BB9658}"/>
              </a:ext>
            </a:extLst>
          </p:cNvPr>
          <p:cNvSpPr>
            <a:spLocks noGrp="1"/>
          </p:cNvSpPr>
          <p:nvPr>
            <p:ph type="dt" sz="half" idx="10"/>
          </p:nvPr>
        </p:nvSpPr>
        <p:spPr/>
        <p:txBody>
          <a:bodyPr/>
          <a:lstStyle/>
          <a:p>
            <a:fld id="{3B9C6A12-0F49-7D4E-816E-D13C34F9C82C}" type="datetime1">
              <a:rPr lang="en-US" smtClean="0"/>
              <a:t>8/22/24</a:t>
            </a:fld>
            <a:endParaRPr lang="en-US"/>
          </a:p>
        </p:txBody>
      </p:sp>
      <p:sp>
        <p:nvSpPr>
          <p:cNvPr id="5" name="Footer Placeholder 4">
            <a:extLst>
              <a:ext uri="{FF2B5EF4-FFF2-40B4-BE49-F238E27FC236}">
                <a16:creationId xmlns:a16="http://schemas.microsoft.com/office/drawing/2014/main" id="{D11FFC8D-0732-A348-B35E-B21DBCFEBD5D}"/>
              </a:ext>
            </a:extLst>
          </p:cNvPr>
          <p:cNvSpPr>
            <a:spLocks noGrp="1"/>
          </p:cNvSpPr>
          <p:nvPr>
            <p:ph type="ftr" sz="quarter" idx="11"/>
          </p:nvPr>
        </p:nvSpPr>
        <p:spPr/>
        <p:txBody>
          <a:bodyPr/>
          <a:lstStyle/>
          <a:p>
            <a:r>
              <a:rPr lang="en-US"/>
              <a:t>Slide by Mainak Jas</a:t>
            </a:r>
          </a:p>
        </p:txBody>
      </p:sp>
      <p:sp>
        <p:nvSpPr>
          <p:cNvPr id="6" name="Slide Number Placeholder 5">
            <a:extLst>
              <a:ext uri="{FF2B5EF4-FFF2-40B4-BE49-F238E27FC236}">
                <a16:creationId xmlns:a16="http://schemas.microsoft.com/office/drawing/2014/main" id="{64CF3AC2-8A53-AD45-A594-3C50A4E0AD90}"/>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486590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31A23C-EB99-7E4B-85F6-018AA074E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06D8B-6964-654A-9E0E-4614CDE303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C437F-4743-E94C-BAD4-508CEC58DFFA}"/>
              </a:ext>
            </a:extLst>
          </p:cNvPr>
          <p:cNvSpPr>
            <a:spLocks noGrp="1"/>
          </p:cNvSpPr>
          <p:nvPr>
            <p:ph type="dt" sz="half" idx="10"/>
          </p:nvPr>
        </p:nvSpPr>
        <p:spPr/>
        <p:txBody>
          <a:bodyPr/>
          <a:lstStyle/>
          <a:p>
            <a:fld id="{FC4C1171-AD1A-4141-B133-CCD1C3C48E72}" type="datetime1">
              <a:rPr lang="en-US" smtClean="0"/>
              <a:t>8/22/24</a:t>
            </a:fld>
            <a:endParaRPr lang="en-US"/>
          </a:p>
        </p:txBody>
      </p:sp>
      <p:sp>
        <p:nvSpPr>
          <p:cNvPr id="5" name="Footer Placeholder 4">
            <a:extLst>
              <a:ext uri="{FF2B5EF4-FFF2-40B4-BE49-F238E27FC236}">
                <a16:creationId xmlns:a16="http://schemas.microsoft.com/office/drawing/2014/main" id="{9EA33348-0695-EF45-9055-EFE876BB9EBE}"/>
              </a:ext>
            </a:extLst>
          </p:cNvPr>
          <p:cNvSpPr>
            <a:spLocks noGrp="1"/>
          </p:cNvSpPr>
          <p:nvPr>
            <p:ph type="ftr" sz="quarter" idx="11"/>
          </p:nvPr>
        </p:nvSpPr>
        <p:spPr/>
        <p:txBody>
          <a:bodyPr/>
          <a:lstStyle/>
          <a:p>
            <a:r>
              <a:rPr lang="en-US"/>
              <a:t>Slide by Mainak Jas</a:t>
            </a:r>
          </a:p>
        </p:txBody>
      </p:sp>
      <p:sp>
        <p:nvSpPr>
          <p:cNvPr id="6" name="Slide Number Placeholder 5">
            <a:extLst>
              <a:ext uri="{FF2B5EF4-FFF2-40B4-BE49-F238E27FC236}">
                <a16:creationId xmlns:a16="http://schemas.microsoft.com/office/drawing/2014/main" id="{2029322A-0637-CA46-BEA6-59E5F041D394}"/>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28042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733C8-4E02-144A-8489-2E45CD8B9A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335DEE-A198-844F-A330-AB1E646241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A4C4D-1475-9B44-A6C7-3B8374EF9BC8}"/>
              </a:ext>
            </a:extLst>
          </p:cNvPr>
          <p:cNvSpPr>
            <a:spLocks noGrp="1"/>
          </p:cNvSpPr>
          <p:nvPr>
            <p:ph type="dt" sz="half" idx="10"/>
          </p:nvPr>
        </p:nvSpPr>
        <p:spPr/>
        <p:txBody>
          <a:bodyPr/>
          <a:lstStyle/>
          <a:p>
            <a:fld id="{44F3C4D8-EEFC-6A46-A86D-269864B8B8FF}" type="datetime1">
              <a:rPr lang="en-US" smtClean="0"/>
              <a:t>8/22/24</a:t>
            </a:fld>
            <a:endParaRPr lang="en-US"/>
          </a:p>
        </p:txBody>
      </p:sp>
      <p:sp>
        <p:nvSpPr>
          <p:cNvPr id="5" name="Footer Placeholder 4">
            <a:extLst>
              <a:ext uri="{FF2B5EF4-FFF2-40B4-BE49-F238E27FC236}">
                <a16:creationId xmlns:a16="http://schemas.microsoft.com/office/drawing/2014/main" id="{4A57D5CC-A39F-BF46-A36B-2F5E08D53CD7}"/>
              </a:ext>
            </a:extLst>
          </p:cNvPr>
          <p:cNvSpPr>
            <a:spLocks noGrp="1"/>
          </p:cNvSpPr>
          <p:nvPr>
            <p:ph type="ftr" sz="quarter" idx="11"/>
          </p:nvPr>
        </p:nvSpPr>
        <p:spPr/>
        <p:txBody>
          <a:bodyPr/>
          <a:lstStyle/>
          <a:p>
            <a:r>
              <a:rPr lang="en-US"/>
              <a:t>Slide by Mainak Jas</a:t>
            </a:r>
          </a:p>
        </p:txBody>
      </p:sp>
      <p:sp>
        <p:nvSpPr>
          <p:cNvPr id="6" name="Slide Number Placeholder 5">
            <a:extLst>
              <a:ext uri="{FF2B5EF4-FFF2-40B4-BE49-F238E27FC236}">
                <a16:creationId xmlns:a16="http://schemas.microsoft.com/office/drawing/2014/main" id="{94C2BFC4-4A45-DE45-A4F3-F5A71C934390}"/>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32292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FE15-AB81-E742-8375-1AA167CF99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4F811-3ABE-2642-8D05-A9C47BE8C5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90D352-E839-A84C-B3CE-0DCBC807A1F9}"/>
              </a:ext>
            </a:extLst>
          </p:cNvPr>
          <p:cNvSpPr>
            <a:spLocks noGrp="1"/>
          </p:cNvSpPr>
          <p:nvPr>
            <p:ph type="dt" sz="half" idx="10"/>
          </p:nvPr>
        </p:nvSpPr>
        <p:spPr/>
        <p:txBody>
          <a:bodyPr/>
          <a:lstStyle/>
          <a:p>
            <a:fld id="{B3B3CB6B-89AB-FC45-BC31-7353EC68411B}" type="datetime1">
              <a:rPr lang="en-US" smtClean="0"/>
              <a:t>8/22/24</a:t>
            </a:fld>
            <a:endParaRPr lang="en-US"/>
          </a:p>
        </p:txBody>
      </p:sp>
      <p:sp>
        <p:nvSpPr>
          <p:cNvPr id="5" name="Footer Placeholder 4">
            <a:extLst>
              <a:ext uri="{FF2B5EF4-FFF2-40B4-BE49-F238E27FC236}">
                <a16:creationId xmlns:a16="http://schemas.microsoft.com/office/drawing/2014/main" id="{B0596536-98FC-0043-837A-DC02C20CC4D0}"/>
              </a:ext>
            </a:extLst>
          </p:cNvPr>
          <p:cNvSpPr>
            <a:spLocks noGrp="1"/>
          </p:cNvSpPr>
          <p:nvPr>
            <p:ph type="ftr" sz="quarter" idx="11"/>
          </p:nvPr>
        </p:nvSpPr>
        <p:spPr/>
        <p:txBody>
          <a:bodyPr/>
          <a:lstStyle/>
          <a:p>
            <a:r>
              <a:rPr lang="en-US"/>
              <a:t>Slide by Mainak Jas</a:t>
            </a:r>
          </a:p>
        </p:txBody>
      </p:sp>
      <p:sp>
        <p:nvSpPr>
          <p:cNvPr id="6" name="Slide Number Placeholder 5">
            <a:extLst>
              <a:ext uri="{FF2B5EF4-FFF2-40B4-BE49-F238E27FC236}">
                <a16:creationId xmlns:a16="http://schemas.microsoft.com/office/drawing/2014/main" id="{B0E19E1B-0868-B04B-9372-387B41049A79}"/>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267538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0D69-A524-E543-AACE-5EB3814823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5B477C-555A-3649-B39F-6C03EE6FA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48484-7803-2C49-A63D-7B007D0F2F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2C5448-6E6D-6641-B172-1581B391EC37}"/>
              </a:ext>
            </a:extLst>
          </p:cNvPr>
          <p:cNvSpPr>
            <a:spLocks noGrp="1"/>
          </p:cNvSpPr>
          <p:nvPr>
            <p:ph type="dt" sz="half" idx="10"/>
          </p:nvPr>
        </p:nvSpPr>
        <p:spPr/>
        <p:txBody>
          <a:bodyPr/>
          <a:lstStyle/>
          <a:p>
            <a:fld id="{99EA4818-382C-CD49-BF39-CA10417A1E80}" type="datetime1">
              <a:rPr lang="en-US" smtClean="0"/>
              <a:t>8/22/24</a:t>
            </a:fld>
            <a:endParaRPr lang="en-US"/>
          </a:p>
        </p:txBody>
      </p:sp>
      <p:sp>
        <p:nvSpPr>
          <p:cNvPr id="6" name="Footer Placeholder 5">
            <a:extLst>
              <a:ext uri="{FF2B5EF4-FFF2-40B4-BE49-F238E27FC236}">
                <a16:creationId xmlns:a16="http://schemas.microsoft.com/office/drawing/2014/main" id="{72C603FA-B11A-8A42-BFAF-D06EDE88E6D2}"/>
              </a:ext>
            </a:extLst>
          </p:cNvPr>
          <p:cNvSpPr>
            <a:spLocks noGrp="1"/>
          </p:cNvSpPr>
          <p:nvPr>
            <p:ph type="ftr" sz="quarter" idx="11"/>
          </p:nvPr>
        </p:nvSpPr>
        <p:spPr/>
        <p:txBody>
          <a:bodyPr/>
          <a:lstStyle/>
          <a:p>
            <a:r>
              <a:rPr lang="en-US"/>
              <a:t>Slide by Mainak Jas</a:t>
            </a:r>
          </a:p>
        </p:txBody>
      </p:sp>
      <p:sp>
        <p:nvSpPr>
          <p:cNvPr id="7" name="Slide Number Placeholder 6">
            <a:extLst>
              <a:ext uri="{FF2B5EF4-FFF2-40B4-BE49-F238E27FC236}">
                <a16:creationId xmlns:a16="http://schemas.microsoft.com/office/drawing/2014/main" id="{B2A44AA4-9B61-7441-AE0D-63173E797E98}"/>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3484982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5BFE-DCFB-AF44-99CE-5D3004FC38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353149-47DA-DA4F-9EFE-D7C2597FB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C93A42-8BED-3840-9278-D1134E75C3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0D60-58F8-D141-B609-7245BF58F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B267C5-6E78-634E-8C6B-16E1474C71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EABD2B-A23C-1644-98E6-9C564CF01FD7}"/>
              </a:ext>
            </a:extLst>
          </p:cNvPr>
          <p:cNvSpPr>
            <a:spLocks noGrp="1"/>
          </p:cNvSpPr>
          <p:nvPr>
            <p:ph type="dt" sz="half" idx="10"/>
          </p:nvPr>
        </p:nvSpPr>
        <p:spPr/>
        <p:txBody>
          <a:bodyPr/>
          <a:lstStyle/>
          <a:p>
            <a:fld id="{16DBC191-38E5-1E49-8EE7-2293D998A307}" type="datetime1">
              <a:rPr lang="en-US" smtClean="0"/>
              <a:t>8/22/24</a:t>
            </a:fld>
            <a:endParaRPr lang="en-US"/>
          </a:p>
        </p:txBody>
      </p:sp>
      <p:sp>
        <p:nvSpPr>
          <p:cNvPr id="8" name="Footer Placeholder 7">
            <a:extLst>
              <a:ext uri="{FF2B5EF4-FFF2-40B4-BE49-F238E27FC236}">
                <a16:creationId xmlns:a16="http://schemas.microsoft.com/office/drawing/2014/main" id="{3EA2F961-E035-DB46-A116-5C05838D32AC}"/>
              </a:ext>
            </a:extLst>
          </p:cNvPr>
          <p:cNvSpPr>
            <a:spLocks noGrp="1"/>
          </p:cNvSpPr>
          <p:nvPr>
            <p:ph type="ftr" sz="quarter" idx="11"/>
          </p:nvPr>
        </p:nvSpPr>
        <p:spPr/>
        <p:txBody>
          <a:bodyPr/>
          <a:lstStyle/>
          <a:p>
            <a:r>
              <a:rPr lang="en-US"/>
              <a:t>Slide by Mainak Jas</a:t>
            </a:r>
          </a:p>
        </p:txBody>
      </p:sp>
      <p:sp>
        <p:nvSpPr>
          <p:cNvPr id="9" name="Slide Number Placeholder 8">
            <a:extLst>
              <a:ext uri="{FF2B5EF4-FFF2-40B4-BE49-F238E27FC236}">
                <a16:creationId xmlns:a16="http://schemas.microsoft.com/office/drawing/2014/main" id="{3E3BC223-4B95-1A47-BF6C-E8B7ED261333}"/>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1656109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B787-FA13-534F-B359-3D75B2FC84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88063E-8AE4-4643-AFB9-6A89AFC98582}"/>
              </a:ext>
            </a:extLst>
          </p:cNvPr>
          <p:cNvSpPr>
            <a:spLocks noGrp="1"/>
          </p:cNvSpPr>
          <p:nvPr>
            <p:ph type="dt" sz="half" idx="10"/>
          </p:nvPr>
        </p:nvSpPr>
        <p:spPr/>
        <p:txBody>
          <a:bodyPr/>
          <a:lstStyle/>
          <a:p>
            <a:fld id="{42B050E4-25F9-1141-87E5-08A0DE5980A0}" type="datetime1">
              <a:rPr lang="en-US" smtClean="0"/>
              <a:t>8/22/24</a:t>
            </a:fld>
            <a:endParaRPr lang="en-US"/>
          </a:p>
        </p:txBody>
      </p:sp>
      <p:sp>
        <p:nvSpPr>
          <p:cNvPr id="4" name="Footer Placeholder 3">
            <a:extLst>
              <a:ext uri="{FF2B5EF4-FFF2-40B4-BE49-F238E27FC236}">
                <a16:creationId xmlns:a16="http://schemas.microsoft.com/office/drawing/2014/main" id="{9FECC9E2-0D7A-C84D-93F5-5DDA76A4CCC6}"/>
              </a:ext>
            </a:extLst>
          </p:cNvPr>
          <p:cNvSpPr>
            <a:spLocks noGrp="1"/>
          </p:cNvSpPr>
          <p:nvPr>
            <p:ph type="ftr" sz="quarter" idx="11"/>
          </p:nvPr>
        </p:nvSpPr>
        <p:spPr/>
        <p:txBody>
          <a:bodyPr/>
          <a:lstStyle/>
          <a:p>
            <a:r>
              <a:rPr lang="en-US"/>
              <a:t>Slide by Mainak Jas</a:t>
            </a:r>
          </a:p>
        </p:txBody>
      </p:sp>
      <p:sp>
        <p:nvSpPr>
          <p:cNvPr id="5" name="Slide Number Placeholder 4">
            <a:extLst>
              <a:ext uri="{FF2B5EF4-FFF2-40B4-BE49-F238E27FC236}">
                <a16:creationId xmlns:a16="http://schemas.microsoft.com/office/drawing/2014/main" id="{58AD52C3-8396-B548-A16C-BCF872E12114}"/>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504134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6A342-FED4-7B42-99A8-28AE1828B9B1}"/>
              </a:ext>
            </a:extLst>
          </p:cNvPr>
          <p:cNvSpPr>
            <a:spLocks noGrp="1"/>
          </p:cNvSpPr>
          <p:nvPr>
            <p:ph type="dt" sz="half" idx="10"/>
          </p:nvPr>
        </p:nvSpPr>
        <p:spPr/>
        <p:txBody>
          <a:bodyPr/>
          <a:lstStyle/>
          <a:p>
            <a:fld id="{5BBD2841-8F51-004E-86C8-2C34F83171DC}" type="datetime1">
              <a:rPr lang="en-US" smtClean="0"/>
              <a:t>8/22/24</a:t>
            </a:fld>
            <a:endParaRPr lang="en-US"/>
          </a:p>
        </p:txBody>
      </p:sp>
      <p:sp>
        <p:nvSpPr>
          <p:cNvPr id="3" name="Footer Placeholder 2">
            <a:extLst>
              <a:ext uri="{FF2B5EF4-FFF2-40B4-BE49-F238E27FC236}">
                <a16:creationId xmlns:a16="http://schemas.microsoft.com/office/drawing/2014/main" id="{1920E254-60A1-D74C-818C-4CFCBBB1E6DA}"/>
              </a:ext>
            </a:extLst>
          </p:cNvPr>
          <p:cNvSpPr>
            <a:spLocks noGrp="1"/>
          </p:cNvSpPr>
          <p:nvPr>
            <p:ph type="ftr" sz="quarter" idx="11"/>
          </p:nvPr>
        </p:nvSpPr>
        <p:spPr/>
        <p:txBody>
          <a:bodyPr/>
          <a:lstStyle/>
          <a:p>
            <a:r>
              <a:rPr lang="en-US"/>
              <a:t>Slide by Mainak Jas</a:t>
            </a:r>
          </a:p>
        </p:txBody>
      </p:sp>
      <p:sp>
        <p:nvSpPr>
          <p:cNvPr id="4" name="Slide Number Placeholder 3">
            <a:extLst>
              <a:ext uri="{FF2B5EF4-FFF2-40B4-BE49-F238E27FC236}">
                <a16:creationId xmlns:a16="http://schemas.microsoft.com/office/drawing/2014/main" id="{7C5584A2-C6E8-DC4B-AF2D-64B3DC641BCD}"/>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2424051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EB8F-73DD-B649-B03F-78B996286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9D012F-471B-9843-B66B-8E76B955AC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29FD23-3038-9A47-AD22-4EE5B202A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590942-E512-4A4C-86BE-4DAF1F87D48F}"/>
              </a:ext>
            </a:extLst>
          </p:cNvPr>
          <p:cNvSpPr>
            <a:spLocks noGrp="1"/>
          </p:cNvSpPr>
          <p:nvPr>
            <p:ph type="dt" sz="half" idx="10"/>
          </p:nvPr>
        </p:nvSpPr>
        <p:spPr/>
        <p:txBody>
          <a:bodyPr/>
          <a:lstStyle/>
          <a:p>
            <a:fld id="{07FE1545-DA1C-C142-98F3-698934EDAB41}" type="datetime1">
              <a:rPr lang="en-US" smtClean="0"/>
              <a:t>8/22/24</a:t>
            </a:fld>
            <a:endParaRPr lang="en-US"/>
          </a:p>
        </p:txBody>
      </p:sp>
      <p:sp>
        <p:nvSpPr>
          <p:cNvPr id="6" name="Footer Placeholder 5">
            <a:extLst>
              <a:ext uri="{FF2B5EF4-FFF2-40B4-BE49-F238E27FC236}">
                <a16:creationId xmlns:a16="http://schemas.microsoft.com/office/drawing/2014/main" id="{1A83E793-27AD-1346-94DA-67B5436632BE}"/>
              </a:ext>
            </a:extLst>
          </p:cNvPr>
          <p:cNvSpPr>
            <a:spLocks noGrp="1"/>
          </p:cNvSpPr>
          <p:nvPr>
            <p:ph type="ftr" sz="quarter" idx="11"/>
          </p:nvPr>
        </p:nvSpPr>
        <p:spPr/>
        <p:txBody>
          <a:bodyPr/>
          <a:lstStyle/>
          <a:p>
            <a:r>
              <a:rPr lang="en-US"/>
              <a:t>Slide by Mainak Jas</a:t>
            </a:r>
          </a:p>
        </p:txBody>
      </p:sp>
      <p:sp>
        <p:nvSpPr>
          <p:cNvPr id="7" name="Slide Number Placeholder 6">
            <a:extLst>
              <a:ext uri="{FF2B5EF4-FFF2-40B4-BE49-F238E27FC236}">
                <a16:creationId xmlns:a16="http://schemas.microsoft.com/office/drawing/2014/main" id="{D81BDCC7-1BAA-A044-90A4-05AD14F875FB}"/>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49678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6CFCC-5919-894F-8B14-CDE331C05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4AEBAC-CEE2-904D-A2A2-9842435D7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BF0D8-605C-CE44-9025-C6BEA1C06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88AF-0B0A-F64B-A0AF-FD94CDB41526}"/>
              </a:ext>
            </a:extLst>
          </p:cNvPr>
          <p:cNvSpPr>
            <a:spLocks noGrp="1"/>
          </p:cNvSpPr>
          <p:nvPr>
            <p:ph type="dt" sz="half" idx="10"/>
          </p:nvPr>
        </p:nvSpPr>
        <p:spPr/>
        <p:txBody>
          <a:bodyPr/>
          <a:lstStyle/>
          <a:p>
            <a:fld id="{C535B79E-1DDD-0945-BC9D-0754AD14B95D}" type="datetime1">
              <a:rPr lang="en-US" smtClean="0"/>
              <a:t>8/22/24</a:t>
            </a:fld>
            <a:endParaRPr lang="en-US"/>
          </a:p>
        </p:txBody>
      </p:sp>
      <p:sp>
        <p:nvSpPr>
          <p:cNvPr id="6" name="Footer Placeholder 5">
            <a:extLst>
              <a:ext uri="{FF2B5EF4-FFF2-40B4-BE49-F238E27FC236}">
                <a16:creationId xmlns:a16="http://schemas.microsoft.com/office/drawing/2014/main" id="{586351AF-66EF-114B-BA45-1A1B33CDB6BD}"/>
              </a:ext>
            </a:extLst>
          </p:cNvPr>
          <p:cNvSpPr>
            <a:spLocks noGrp="1"/>
          </p:cNvSpPr>
          <p:nvPr>
            <p:ph type="ftr" sz="quarter" idx="11"/>
          </p:nvPr>
        </p:nvSpPr>
        <p:spPr/>
        <p:txBody>
          <a:bodyPr/>
          <a:lstStyle/>
          <a:p>
            <a:r>
              <a:rPr lang="en-US"/>
              <a:t>Slide by Mainak Jas</a:t>
            </a:r>
          </a:p>
        </p:txBody>
      </p:sp>
      <p:sp>
        <p:nvSpPr>
          <p:cNvPr id="7" name="Slide Number Placeholder 6">
            <a:extLst>
              <a:ext uri="{FF2B5EF4-FFF2-40B4-BE49-F238E27FC236}">
                <a16:creationId xmlns:a16="http://schemas.microsoft.com/office/drawing/2014/main" id="{6002718F-A31F-5143-95EA-5659263A8BAC}"/>
              </a:ext>
            </a:extLst>
          </p:cNvPr>
          <p:cNvSpPr>
            <a:spLocks noGrp="1"/>
          </p:cNvSpPr>
          <p:nvPr>
            <p:ph type="sldNum" sz="quarter" idx="12"/>
          </p:nvPr>
        </p:nvSpPr>
        <p:spPr/>
        <p:txBody>
          <a:bodyPr/>
          <a:lstStyle/>
          <a:p>
            <a:fld id="{91622A21-79A4-4641-B606-AC81C266C824}" type="slidenum">
              <a:rPr lang="en-US" smtClean="0"/>
              <a:t>‹#›</a:t>
            </a:fld>
            <a:endParaRPr lang="en-US"/>
          </a:p>
        </p:txBody>
      </p:sp>
    </p:spTree>
    <p:extLst>
      <p:ext uri="{BB962C8B-B14F-4D97-AF65-F5344CB8AC3E}">
        <p14:creationId xmlns:p14="http://schemas.microsoft.com/office/powerpoint/2010/main" val="314770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6711D3-9849-FE40-9877-07B5B58A6C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FE4D0-CEB1-B64E-B96C-861148BC6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AE97C-3C41-024C-A189-88DABF443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CF903-94B4-624E-ADAB-D8C4A22D2189}" type="datetime1">
              <a:rPr lang="en-US" smtClean="0"/>
              <a:t>8/22/24</a:t>
            </a:fld>
            <a:endParaRPr lang="en-US"/>
          </a:p>
        </p:txBody>
      </p:sp>
      <p:sp>
        <p:nvSpPr>
          <p:cNvPr id="5" name="Footer Placeholder 4">
            <a:extLst>
              <a:ext uri="{FF2B5EF4-FFF2-40B4-BE49-F238E27FC236}">
                <a16:creationId xmlns:a16="http://schemas.microsoft.com/office/drawing/2014/main" id="{0EE8E023-C876-A74B-B997-6200E9522D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 by Mainak Jas</a:t>
            </a:r>
          </a:p>
        </p:txBody>
      </p:sp>
      <p:sp>
        <p:nvSpPr>
          <p:cNvPr id="6" name="Slide Number Placeholder 5">
            <a:extLst>
              <a:ext uri="{FF2B5EF4-FFF2-40B4-BE49-F238E27FC236}">
                <a16:creationId xmlns:a16="http://schemas.microsoft.com/office/drawing/2014/main" id="{025737C7-5788-0D4A-923B-969769C8E8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22A21-79A4-4641-B606-AC81C266C824}" type="slidenum">
              <a:rPr lang="en-US" smtClean="0"/>
              <a:t>‹#›</a:t>
            </a:fld>
            <a:endParaRPr lang="en-US"/>
          </a:p>
        </p:txBody>
      </p:sp>
    </p:spTree>
    <p:extLst>
      <p:ext uri="{BB962C8B-B14F-4D97-AF65-F5344CB8AC3E}">
        <p14:creationId xmlns:p14="http://schemas.microsoft.com/office/powerpoint/2010/main" val="1207825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mne.tools/"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ne.tools/stable/auto_tutorials/preprocessing/80_opm_processing.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DFEC-B199-4345-B105-4626BFE70693}"/>
              </a:ext>
            </a:extLst>
          </p:cNvPr>
          <p:cNvSpPr>
            <a:spLocks noGrp="1"/>
          </p:cNvSpPr>
          <p:nvPr>
            <p:ph type="ctrTitle"/>
          </p:nvPr>
        </p:nvSpPr>
        <p:spPr>
          <a:xfrm>
            <a:off x="817662" y="778965"/>
            <a:ext cx="9164538" cy="782778"/>
          </a:xfrm>
        </p:spPr>
        <p:txBody>
          <a:bodyPr>
            <a:normAutofit/>
          </a:bodyPr>
          <a:lstStyle/>
          <a:p>
            <a:pPr algn="l"/>
            <a:r>
              <a:rPr lang="en-US" sz="4000" b="1" dirty="0"/>
              <a:t>Analyzing OPM-MEG data in MNE-Python</a:t>
            </a:r>
            <a:endParaRPr lang="en-US" sz="4000" dirty="0"/>
          </a:p>
        </p:txBody>
      </p:sp>
      <p:sp>
        <p:nvSpPr>
          <p:cNvPr id="3" name="Subtitle 2">
            <a:extLst>
              <a:ext uri="{FF2B5EF4-FFF2-40B4-BE49-F238E27FC236}">
                <a16:creationId xmlns:a16="http://schemas.microsoft.com/office/drawing/2014/main" id="{9F2F39DF-1D7A-1F4A-A518-0ACF932D4468}"/>
              </a:ext>
            </a:extLst>
          </p:cNvPr>
          <p:cNvSpPr>
            <a:spLocks noGrp="1"/>
          </p:cNvSpPr>
          <p:nvPr>
            <p:ph type="subTitle" idx="1"/>
          </p:nvPr>
        </p:nvSpPr>
        <p:spPr>
          <a:xfrm>
            <a:off x="1633463" y="3849549"/>
            <a:ext cx="3884484" cy="1532755"/>
          </a:xfrm>
          <a:solidFill>
            <a:schemeClr val="accent2">
              <a:lumMod val="20000"/>
              <a:lumOff val="80000"/>
            </a:schemeClr>
          </a:solidFill>
        </p:spPr>
        <p:txBody>
          <a:bodyPr>
            <a:normAutofit/>
          </a:bodyPr>
          <a:lstStyle/>
          <a:p>
            <a:pPr algn="l"/>
            <a:r>
              <a:rPr lang="en-US" sz="2800" dirty="0"/>
              <a:t>Mainak Jas</a:t>
            </a:r>
            <a:endParaRPr lang="en-US" dirty="0"/>
          </a:p>
          <a:p>
            <a:pPr algn="l"/>
            <a:r>
              <a:rPr lang="en-US" dirty="0"/>
              <a:t>Aug 25, 2024</a:t>
            </a:r>
          </a:p>
          <a:p>
            <a:pPr algn="l"/>
            <a:r>
              <a:rPr lang="en-US" dirty="0" err="1"/>
              <a:t>Biomag</a:t>
            </a:r>
            <a:r>
              <a:rPr lang="en-US" dirty="0"/>
              <a:t> 2024</a:t>
            </a:r>
          </a:p>
        </p:txBody>
      </p:sp>
      <p:pic>
        <p:nvPicPr>
          <p:cNvPr id="4098" name="Picture 2" descr="Twitter Logo transparent PNG - StickPNG">
            <a:extLst>
              <a:ext uri="{FF2B5EF4-FFF2-40B4-BE49-F238E27FC236}">
                <a16:creationId xmlns:a16="http://schemas.microsoft.com/office/drawing/2014/main" id="{5224B96E-80BF-ED45-982E-85CEA2938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741" y="3727629"/>
            <a:ext cx="641223" cy="7301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FF45E4-E372-6F4E-9569-36116FCCEFDF}"/>
              </a:ext>
            </a:extLst>
          </p:cNvPr>
          <p:cNvSpPr>
            <a:spLocks noGrp="1"/>
          </p:cNvSpPr>
          <p:nvPr>
            <p:ph type="sldNum" sz="quarter" idx="12"/>
          </p:nvPr>
        </p:nvSpPr>
        <p:spPr/>
        <p:txBody>
          <a:bodyPr/>
          <a:lstStyle/>
          <a:p>
            <a:fld id="{91622A21-79A4-4641-B606-AC81C266C824}" type="slidenum">
              <a:rPr lang="en-US" smtClean="0"/>
              <a:t>1</a:t>
            </a:fld>
            <a:endParaRPr lang="en-US"/>
          </a:p>
        </p:txBody>
      </p:sp>
      <p:pic>
        <p:nvPicPr>
          <p:cNvPr id="6" name="Picture 5">
            <a:extLst>
              <a:ext uri="{FF2B5EF4-FFF2-40B4-BE49-F238E27FC236}">
                <a16:creationId xmlns:a16="http://schemas.microsoft.com/office/drawing/2014/main" id="{016EAF63-BD4C-033F-C3B5-C0F66B5FD823}"/>
              </a:ext>
            </a:extLst>
          </p:cNvPr>
          <p:cNvPicPr>
            <a:picLocks noChangeAspect="1"/>
          </p:cNvPicPr>
          <p:nvPr/>
        </p:nvPicPr>
        <p:blipFill>
          <a:blip r:embed="rId4"/>
          <a:stretch>
            <a:fillRect/>
          </a:stretch>
        </p:blipFill>
        <p:spPr>
          <a:xfrm>
            <a:off x="1738689" y="1964851"/>
            <a:ext cx="7772400" cy="1702440"/>
          </a:xfrm>
          <a:prstGeom prst="rect">
            <a:avLst/>
          </a:prstGeom>
        </p:spPr>
      </p:pic>
      <p:pic>
        <p:nvPicPr>
          <p:cNvPr id="7" name="Picture 6">
            <a:extLst>
              <a:ext uri="{FF2B5EF4-FFF2-40B4-BE49-F238E27FC236}">
                <a16:creationId xmlns:a16="http://schemas.microsoft.com/office/drawing/2014/main" id="{481AA241-2099-E51B-C338-35DC697EF1F5}"/>
              </a:ext>
            </a:extLst>
          </p:cNvPr>
          <p:cNvPicPr>
            <a:picLocks noChangeAspect="1"/>
          </p:cNvPicPr>
          <p:nvPr/>
        </p:nvPicPr>
        <p:blipFill>
          <a:blip r:embed="rId5"/>
          <a:stretch>
            <a:fillRect/>
          </a:stretch>
        </p:blipFill>
        <p:spPr>
          <a:xfrm>
            <a:off x="2768600" y="5643696"/>
            <a:ext cx="7213600" cy="825500"/>
          </a:xfrm>
          <a:prstGeom prst="rect">
            <a:avLst/>
          </a:prstGeom>
        </p:spPr>
      </p:pic>
      <p:sp>
        <p:nvSpPr>
          <p:cNvPr id="8" name="TextBox 7">
            <a:extLst>
              <a:ext uri="{FF2B5EF4-FFF2-40B4-BE49-F238E27FC236}">
                <a16:creationId xmlns:a16="http://schemas.microsoft.com/office/drawing/2014/main" id="{E02414C3-0A98-0560-8AE7-FC3806003952}"/>
              </a:ext>
            </a:extLst>
          </p:cNvPr>
          <p:cNvSpPr txBox="1"/>
          <p:nvPr/>
        </p:nvSpPr>
        <p:spPr>
          <a:xfrm>
            <a:off x="7290964" y="3822213"/>
            <a:ext cx="2636520" cy="1200329"/>
          </a:xfrm>
          <a:prstGeom prst="rect">
            <a:avLst/>
          </a:prstGeom>
          <a:solidFill>
            <a:schemeClr val="accent2">
              <a:lumMod val="20000"/>
              <a:lumOff val="80000"/>
            </a:schemeClr>
          </a:solidFill>
        </p:spPr>
        <p:txBody>
          <a:bodyPr wrap="square">
            <a:spAutoFit/>
          </a:bodyPr>
          <a:lstStyle/>
          <a:p>
            <a:pPr algn="l"/>
            <a:r>
              <a:rPr lang="en-US" sz="2400" dirty="0"/>
              <a:t>@</a:t>
            </a:r>
            <a:r>
              <a:rPr lang="en-US" sz="2400" dirty="0" err="1"/>
              <a:t>mne_news</a:t>
            </a:r>
            <a:endParaRPr lang="en-US" sz="2400" dirty="0"/>
          </a:p>
          <a:p>
            <a:pPr algn="l"/>
            <a:r>
              <a:rPr lang="en-US" sz="2400" dirty="0"/>
              <a:t>@</a:t>
            </a:r>
            <a:r>
              <a:rPr lang="en-US" sz="2400" dirty="0" err="1"/>
              <a:t>mainakjas</a:t>
            </a:r>
            <a:endParaRPr lang="en-US" sz="2400" dirty="0"/>
          </a:p>
          <a:p>
            <a:pPr algn="l"/>
            <a:r>
              <a:rPr lang="en-US" sz="2400" dirty="0">
                <a:hlinkClick r:id="rId6"/>
              </a:rPr>
              <a:t>https://mne.tools/</a:t>
            </a:r>
            <a:r>
              <a:rPr lang="en-US" sz="2400" dirty="0"/>
              <a:t> </a:t>
            </a:r>
          </a:p>
        </p:txBody>
      </p:sp>
      <p:sp>
        <p:nvSpPr>
          <p:cNvPr id="5" name="Footer Placeholder 4">
            <a:extLst>
              <a:ext uri="{FF2B5EF4-FFF2-40B4-BE49-F238E27FC236}">
                <a16:creationId xmlns:a16="http://schemas.microsoft.com/office/drawing/2014/main" id="{C4753539-ACBF-4C5D-F4AD-627521943FA0}"/>
              </a:ext>
            </a:extLst>
          </p:cNvPr>
          <p:cNvSpPr>
            <a:spLocks noGrp="1"/>
          </p:cNvSpPr>
          <p:nvPr>
            <p:ph type="ftr" sz="quarter" idx="11"/>
          </p:nvPr>
        </p:nvSpPr>
        <p:spPr/>
        <p:txBody>
          <a:bodyPr/>
          <a:lstStyle/>
          <a:p>
            <a:r>
              <a:rPr lang="en-US"/>
              <a:t>Slide by Mainak Jas</a:t>
            </a:r>
          </a:p>
        </p:txBody>
      </p:sp>
    </p:spTree>
    <p:extLst>
      <p:ext uri="{BB962C8B-B14F-4D97-AF65-F5344CB8AC3E}">
        <p14:creationId xmlns:p14="http://schemas.microsoft.com/office/powerpoint/2010/main" val="3387086868"/>
      </p:ext>
    </p:extLst>
  </p:cSld>
  <p:clrMapOvr>
    <a:masterClrMapping/>
  </p:clrMapOvr>
  <mc:AlternateContent xmlns:mc="http://schemas.openxmlformats.org/markup-compatibility/2006" xmlns:p14="http://schemas.microsoft.com/office/powerpoint/2010/main">
    <mc:Choice Requires="p14">
      <p:transition spd="slow" p14:dur="2000" advTm="8129"/>
    </mc:Choice>
    <mc:Fallback xmlns="">
      <p:transition spd="slow" advTm="812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38987-1ACA-71A5-FB90-CB96A6FA9BBE}"/>
              </a:ext>
            </a:extLst>
          </p:cNvPr>
          <p:cNvSpPr>
            <a:spLocks noGrp="1"/>
          </p:cNvSpPr>
          <p:nvPr>
            <p:ph type="sldNum" sz="quarter" idx="12"/>
          </p:nvPr>
        </p:nvSpPr>
        <p:spPr/>
        <p:txBody>
          <a:bodyPr/>
          <a:lstStyle/>
          <a:p>
            <a:fld id="{4FC58AF3-6517-44D7-8612-EAB0936A06A7}" type="slidenum">
              <a:rPr lang="en-US" smtClean="0"/>
              <a:pPr/>
              <a:t>10</a:t>
            </a:fld>
            <a:endParaRPr lang="en-US"/>
          </a:p>
        </p:txBody>
      </p:sp>
      <p:sp>
        <p:nvSpPr>
          <p:cNvPr id="5" name="Title 1">
            <a:extLst>
              <a:ext uri="{FF2B5EF4-FFF2-40B4-BE49-F238E27FC236}">
                <a16:creationId xmlns:a16="http://schemas.microsoft.com/office/drawing/2014/main" id="{4288F481-B32B-7932-08FC-0379EA7DA52B}"/>
              </a:ext>
            </a:extLst>
          </p:cNvPr>
          <p:cNvSpPr>
            <a:spLocks noGrp="1"/>
          </p:cNvSpPr>
          <p:nvPr>
            <p:ph type="title"/>
          </p:nvPr>
        </p:nvSpPr>
        <p:spPr>
          <a:xfrm>
            <a:off x="914400" y="136524"/>
            <a:ext cx="10193868" cy="840507"/>
          </a:xfrm>
        </p:spPr>
        <p:txBody>
          <a:bodyPr>
            <a:normAutofit fontScale="90000"/>
          </a:bodyPr>
          <a:lstStyle/>
          <a:p>
            <a:pPr algn="l"/>
            <a:r>
              <a:rPr lang="en-US" sz="3200" dirty="0"/>
              <a:t>How to get sensor locations? First the coordinate system basics …</a:t>
            </a:r>
          </a:p>
        </p:txBody>
      </p:sp>
      <p:sp>
        <p:nvSpPr>
          <p:cNvPr id="6" name="TextBox 5">
            <a:extLst>
              <a:ext uri="{FF2B5EF4-FFF2-40B4-BE49-F238E27FC236}">
                <a16:creationId xmlns:a16="http://schemas.microsoft.com/office/drawing/2014/main" id="{A776225F-1E16-FB92-6E56-7C14ACD326BE}"/>
              </a:ext>
            </a:extLst>
          </p:cNvPr>
          <p:cNvSpPr txBox="1"/>
          <p:nvPr/>
        </p:nvSpPr>
        <p:spPr>
          <a:xfrm>
            <a:off x="1919765" y="3945313"/>
            <a:ext cx="4945754" cy="1569660"/>
          </a:xfrm>
          <a:prstGeom prst="rect">
            <a:avLst/>
          </a:prstGeom>
          <a:noFill/>
          <a:ln>
            <a:noFill/>
          </a:ln>
        </p:spPr>
        <p:txBody>
          <a:bodyPr wrap="square" rtlCol="0">
            <a:spAutoFit/>
          </a:bodyPr>
          <a:lstStyle/>
          <a:p>
            <a:r>
              <a:rPr lang="en-US" sz="2400" dirty="0"/>
              <a:t>Three different coordinate systems:</a:t>
            </a:r>
          </a:p>
          <a:p>
            <a:pPr marL="342900" indent="-342900">
              <a:buFont typeface="Arial" panose="020B0604020202020204" pitchFamily="34" charset="0"/>
              <a:buChar char="•"/>
            </a:pPr>
            <a:r>
              <a:rPr lang="en-US" sz="2400" dirty="0">
                <a:solidFill>
                  <a:srgbClr val="00B0F0"/>
                </a:solidFill>
              </a:rPr>
              <a:t>Head coordinate system</a:t>
            </a:r>
          </a:p>
          <a:p>
            <a:pPr marL="342900" indent="-342900">
              <a:buFont typeface="Arial" panose="020B0604020202020204" pitchFamily="34" charset="0"/>
              <a:buChar char="•"/>
            </a:pPr>
            <a:r>
              <a:rPr lang="en-US" sz="2400" dirty="0"/>
              <a:t>Device coordinate system</a:t>
            </a:r>
          </a:p>
          <a:p>
            <a:pPr marL="342900" indent="-342900">
              <a:buFont typeface="Arial" panose="020B0604020202020204" pitchFamily="34" charset="0"/>
              <a:buChar char="•"/>
            </a:pPr>
            <a:r>
              <a:rPr lang="en-US" sz="2400" dirty="0">
                <a:solidFill>
                  <a:srgbClr val="FF0000"/>
                </a:solidFill>
              </a:rPr>
              <a:t>MRI coordinate system</a:t>
            </a:r>
          </a:p>
        </p:txBody>
      </p:sp>
      <p:pic>
        <p:nvPicPr>
          <p:cNvPr id="6146" name="Picture 2" descr="A female participant sits in a big white MEG scanner while a male researcher prepares the experiment">
            <a:extLst>
              <a:ext uri="{FF2B5EF4-FFF2-40B4-BE49-F238E27FC236}">
                <a16:creationId xmlns:a16="http://schemas.microsoft.com/office/drawing/2014/main" id="{D5D4423C-8AC9-5D39-DD22-487F7D3726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30" r="8260" b="50000"/>
          <a:stretch/>
        </p:blipFill>
        <p:spPr bwMode="auto">
          <a:xfrm>
            <a:off x="2032000" y="1230401"/>
            <a:ext cx="3276600" cy="239103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48DF152-5E9E-473B-9ED8-C9A4F2FB51F8}"/>
              </a:ext>
            </a:extLst>
          </p:cNvPr>
          <p:cNvGrpSpPr/>
          <p:nvPr/>
        </p:nvGrpSpPr>
        <p:grpSpPr>
          <a:xfrm>
            <a:off x="2794000" y="2025074"/>
            <a:ext cx="609600" cy="692727"/>
            <a:chOff x="4572000" y="1524000"/>
            <a:chExt cx="1676400" cy="1905000"/>
          </a:xfrm>
        </p:grpSpPr>
        <p:cxnSp>
          <p:nvCxnSpPr>
            <p:cNvPr id="13" name="Straight Arrow Connector 12">
              <a:extLst>
                <a:ext uri="{FF2B5EF4-FFF2-40B4-BE49-F238E27FC236}">
                  <a16:creationId xmlns:a16="http://schemas.microsoft.com/office/drawing/2014/main" id="{596BC7BF-6982-68C3-F695-366CBCC101B0}"/>
                </a:ext>
              </a:extLst>
            </p:cNvPr>
            <p:cNvCxnSpPr/>
            <p:nvPr/>
          </p:nvCxnSpPr>
          <p:spPr>
            <a:xfrm flipV="1">
              <a:off x="5715000" y="1524000"/>
              <a:ext cx="0" cy="1219200"/>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6593ADF3-DFCC-026F-42F5-0CB846D06661}"/>
                </a:ext>
              </a:extLst>
            </p:cNvPr>
            <p:cNvCxnSpPr/>
            <p:nvPr/>
          </p:nvCxnSpPr>
          <p:spPr>
            <a:xfrm flipH="1">
              <a:off x="4572000" y="2743200"/>
              <a:ext cx="1143000" cy="0"/>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C6A35CB8-18F6-338D-6A38-EA606C5B2CAA}"/>
                </a:ext>
              </a:extLst>
            </p:cNvPr>
            <p:cNvCxnSpPr/>
            <p:nvPr/>
          </p:nvCxnSpPr>
          <p:spPr>
            <a:xfrm>
              <a:off x="5715000" y="2743200"/>
              <a:ext cx="533400" cy="685800"/>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grpSp>
      <p:grpSp>
        <p:nvGrpSpPr>
          <p:cNvPr id="19" name="Group 18">
            <a:extLst>
              <a:ext uri="{FF2B5EF4-FFF2-40B4-BE49-F238E27FC236}">
                <a16:creationId xmlns:a16="http://schemas.microsoft.com/office/drawing/2014/main" id="{AF196172-69BA-221F-EA9C-060265465EE5}"/>
              </a:ext>
            </a:extLst>
          </p:cNvPr>
          <p:cNvGrpSpPr/>
          <p:nvPr/>
        </p:nvGrpSpPr>
        <p:grpSpPr>
          <a:xfrm rot="900000">
            <a:off x="3098800" y="1281375"/>
            <a:ext cx="609600" cy="692727"/>
            <a:chOff x="4572000" y="1524000"/>
            <a:chExt cx="1676400" cy="1905000"/>
          </a:xfrm>
        </p:grpSpPr>
        <p:cxnSp>
          <p:nvCxnSpPr>
            <p:cNvPr id="20" name="Straight Arrow Connector 19">
              <a:extLst>
                <a:ext uri="{FF2B5EF4-FFF2-40B4-BE49-F238E27FC236}">
                  <a16:creationId xmlns:a16="http://schemas.microsoft.com/office/drawing/2014/main" id="{C2D9208F-78C0-4C35-6A20-6F5264592EE2}"/>
                </a:ext>
              </a:extLst>
            </p:cNvPr>
            <p:cNvCxnSpPr/>
            <p:nvPr/>
          </p:nvCxnSpPr>
          <p:spPr>
            <a:xfrm flipV="1">
              <a:off x="5715000" y="1524000"/>
              <a:ext cx="0" cy="121920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3A9E87E7-2F82-55A7-866D-768EFE3DDBA4}"/>
                </a:ext>
              </a:extLst>
            </p:cNvPr>
            <p:cNvCxnSpPr/>
            <p:nvPr/>
          </p:nvCxnSpPr>
          <p:spPr>
            <a:xfrm flipH="1">
              <a:off x="4572000" y="2743200"/>
              <a:ext cx="1143000"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59A7965-3439-1CEE-512A-C06E01236EB7}"/>
                </a:ext>
              </a:extLst>
            </p:cNvPr>
            <p:cNvCxnSpPr/>
            <p:nvPr/>
          </p:nvCxnSpPr>
          <p:spPr>
            <a:xfrm>
              <a:off x="5715000" y="2743200"/>
              <a:ext cx="533400" cy="68580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pic>
        <p:nvPicPr>
          <p:cNvPr id="6148" name="Picture 4" descr="What is a head MRI? - Prattville Imaging Center Montgomery, AL- Medtech  Imaging Center">
            <a:extLst>
              <a:ext uri="{FF2B5EF4-FFF2-40B4-BE49-F238E27FC236}">
                <a16:creationId xmlns:a16="http://schemas.microsoft.com/office/drawing/2014/main" id="{DEE34399-FEE0-200B-7448-14190C8EC1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22" r="17878"/>
          <a:stretch/>
        </p:blipFill>
        <p:spPr bwMode="auto">
          <a:xfrm>
            <a:off x="5724236" y="1230401"/>
            <a:ext cx="2708564" cy="237261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A680938F-641B-1015-C561-3CEA29E73822}"/>
              </a:ext>
            </a:extLst>
          </p:cNvPr>
          <p:cNvGrpSpPr/>
          <p:nvPr/>
        </p:nvGrpSpPr>
        <p:grpSpPr>
          <a:xfrm>
            <a:off x="6360134" y="2032636"/>
            <a:ext cx="741232" cy="842309"/>
            <a:chOff x="4572000" y="1524000"/>
            <a:chExt cx="1676400" cy="1905000"/>
          </a:xfrm>
        </p:grpSpPr>
        <p:cxnSp>
          <p:nvCxnSpPr>
            <p:cNvPr id="24" name="Straight Arrow Connector 23">
              <a:extLst>
                <a:ext uri="{FF2B5EF4-FFF2-40B4-BE49-F238E27FC236}">
                  <a16:creationId xmlns:a16="http://schemas.microsoft.com/office/drawing/2014/main" id="{E26CECE0-6BC8-F614-05CB-BA4B363680C4}"/>
                </a:ext>
              </a:extLst>
            </p:cNvPr>
            <p:cNvCxnSpPr/>
            <p:nvPr/>
          </p:nvCxnSpPr>
          <p:spPr>
            <a:xfrm flipV="1">
              <a:off x="5715000" y="1524000"/>
              <a:ext cx="0" cy="121920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72A28542-DA38-2BD5-EB3A-FDF5B22CEC57}"/>
                </a:ext>
              </a:extLst>
            </p:cNvPr>
            <p:cNvCxnSpPr/>
            <p:nvPr/>
          </p:nvCxnSpPr>
          <p:spPr>
            <a:xfrm flipH="1">
              <a:off x="4572000" y="2743200"/>
              <a:ext cx="1143000"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87760D2A-AADC-D443-B5B8-BAAB9AC8F47D}"/>
                </a:ext>
              </a:extLst>
            </p:cNvPr>
            <p:cNvCxnSpPr/>
            <p:nvPr/>
          </p:nvCxnSpPr>
          <p:spPr>
            <a:xfrm>
              <a:off x="5715000" y="2743200"/>
              <a:ext cx="533400" cy="68580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sp>
        <p:nvSpPr>
          <p:cNvPr id="2" name="Footer Placeholder 1">
            <a:extLst>
              <a:ext uri="{FF2B5EF4-FFF2-40B4-BE49-F238E27FC236}">
                <a16:creationId xmlns:a16="http://schemas.microsoft.com/office/drawing/2014/main" id="{5A53D311-F113-503B-AEFD-37F9D1DA40FA}"/>
              </a:ext>
            </a:extLst>
          </p:cNvPr>
          <p:cNvSpPr>
            <a:spLocks noGrp="1"/>
          </p:cNvSpPr>
          <p:nvPr>
            <p:ph type="ftr" sz="quarter" idx="11"/>
          </p:nvPr>
        </p:nvSpPr>
        <p:spPr/>
        <p:txBody>
          <a:bodyPr/>
          <a:lstStyle/>
          <a:p>
            <a:r>
              <a:rPr lang="en-US"/>
              <a:t>Slide by Mainak Jas</a:t>
            </a:r>
          </a:p>
        </p:txBody>
      </p:sp>
      <p:sp>
        <p:nvSpPr>
          <p:cNvPr id="3" name="Title 1">
            <a:extLst>
              <a:ext uri="{FF2B5EF4-FFF2-40B4-BE49-F238E27FC236}">
                <a16:creationId xmlns:a16="http://schemas.microsoft.com/office/drawing/2014/main" id="{16A6BD09-C9BF-1599-1DDE-072D467A8D0D}"/>
              </a:ext>
            </a:extLst>
          </p:cNvPr>
          <p:cNvSpPr txBox="1">
            <a:spLocks/>
          </p:cNvSpPr>
          <p:nvPr/>
        </p:nvSpPr>
        <p:spPr>
          <a:xfrm>
            <a:off x="2024303" y="5660418"/>
            <a:ext cx="6408497" cy="5504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Calibri" panose="020F0502020204030204" pitchFamily="34" charset="0"/>
                <a:cs typeface="Calibri" panose="020F0502020204030204" pitchFamily="34" charset="0"/>
              </a:rPr>
              <a:t>MNE brings everything into “head” coordinates</a:t>
            </a:r>
          </a:p>
        </p:txBody>
      </p:sp>
    </p:spTree>
    <p:extLst>
      <p:ext uri="{BB962C8B-B14F-4D97-AF65-F5344CB8AC3E}">
        <p14:creationId xmlns:p14="http://schemas.microsoft.com/office/powerpoint/2010/main" val="404943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38987-1ACA-71A5-FB90-CB96A6FA9BBE}"/>
              </a:ext>
            </a:extLst>
          </p:cNvPr>
          <p:cNvSpPr>
            <a:spLocks noGrp="1"/>
          </p:cNvSpPr>
          <p:nvPr>
            <p:ph type="sldNum" sz="quarter" idx="12"/>
          </p:nvPr>
        </p:nvSpPr>
        <p:spPr/>
        <p:txBody>
          <a:bodyPr/>
          <a:lstStyle/>
          <a:p>
            <a:fld id="{4FC58AF3-6517-44D7-8612-EAB0936A06A7}" type="slidenum">
              <a:rPr lang="en-US" smtClean="0"/>
              <a:pPr/>
              <a:t>11</a:t>
            </a:fld>
            <a:endParaRPr lang="en-US"/>
          </a:p>
        </p:txBody>
      </p:sp>
      <p:sp>
        <p:nvSpPr>
          <p:cNvPr id="5" name="Title 1">
            <a:extLst>
              <a:ext uri="{FF2B5EF4-FFF2-40B4-BE49-F238E27FC236}">
                <a16:creationId xmlns:a16="http://schemas.microsoft.com/office/drawing/2014/main" id="{4288F481-B32B-7932-08FC-0379EA7DA52B}"/>
              </a:ext>
            </a:extLst>
          </p:cNvPr>
          <p:cNvSpPr>
            <a:spLocks noGrp="1"/>
          </p:cNvSpPr>
          <p:nvPr>
            <p:ph type="title"/>
          </p:nvPr>
        </p:nvSpPr>
        <p:spPr>
          <a:xfrm>
            <a:off x="1676400" y="136524"/>
            <a:ext cx="9144000" cy="1200329"/>
          </a:xfrm>
        </p:spPr>
        <p:txBody>
          <a:bodyPr>
            <a:normAutofit/>
          </a:bodyPr>
          <a:lstStyle/>
          <a:p>
            <a:pPr algn="l"/>
            <a:r>
              <a:rPr lang="en-US" sz="3200" dirty="0"/>
              <a:t>Two coordinate system transformations to be aware of</a:t>
            </a:r>
          </a:p>
        </p:txBody>
      </p:sp>
      <p:sp>
        <p:nvSpPr>
          <p:cNvPr id="6" name="TextBox 5">
            <a:extLst>
              <a:ext uri="{FF2B5EF4-FFF2-40B4-BE49-F238E27FC236}">
                <a16:creationId xmlns:a16="http://schemas.microsoft.com/office/drawing/2014/main" id="{A776225F-1E16-FB92-6E56-7C14ACD326BE}"/>
              </a:ext>
            </a:extLst>
          </p:cNvPr>
          <p:cNvSpPr txBox="1"/>
          <p:nvPr/>
        </p:nvSpPr>
        <p:spPr>
          <a:xfrm>
            <a:off x="1807318" y="4368532"/>
            <a:ext cx="7732235" cy="830997"/>
          </a:xfrm>
          <a:prstGeom prst="rect">
            <a:avLst/>
          </a:prstGeom>
          <a:noFill/>
          <a:ln>
            <a:noFill/>
          </a:ln>
        </p:spPr>
        <p:txBody>
          <a:bodyPr wrap="square" rtlCol="0">
            <a:spAutoFit/>
          </a:bodyPr>
          <a:lstStyle/>
          <a:p>
            <a:pPr marL="342900" indent="-342900">
              <a:buFont typeface="Arial" panose="020B0604020202020204" pitchFamily="34" charset="0"/>
              <a:buChar char="•"/>
            </a:pPr>
            <a:r>
              <a:rPr lang="en-US" sz="2400" dirty="0"/>
              <a:t>Device ↔ Head coordinate system (</a:t>
            </a:r>
            <a:r>
              <a:rPr lang="en-US" dirty="0">
                <a:latin typeface="Courier" pitchFamily="2" charset="0"/>
              </a:rPr>
              <a:t>info[</a:t>
            </a:r>
            <a:r>
              <a:rPr lang="en-US" dirty="0">
                <a:solidFill>
                  <a:srgbClr val="FF0000"/>
                </a:solidFill>
                <a:latin typeface="Courier" pitchFamily="2" charset="0"/>
              </a:rPr>
              <a:t>‘</a:t>
            </a:r>
            <a:r>
              <a:rPr lang="en-US" dirty="0" err="1">
                <a:solidFill>
                  <a:srgbClr val="FF0000"/>
                </a:solidFill>
                <a:latin typeface="Courier" pitchFamily="2" charset="0"/>
              </a:rPr>
              <a:t>dev_head_t</a:t>
            </a:r>
            <a:r>
              <a:rPr lang="en-US" dirty="0">
                <a:solidFill>
                  <a:srgbClr val="FF0000"/>
                </a:solidFill>
                <a:latin typeface="Courier" pitchFamily="2" charset="0"/>
              </a:rPr>
              <a:t>’</a:t>
            </a:r>
            <a:r>
              <a:rPr lang="en-US" dirty="0">
                <a:latin typeface="Courier" pitchFamily="2" charset="0"/>
              </a:rPr>
              <a:t>]</a:t>
            </a:r>
            <a:r>
              <a:rPr lang="en-US" sz="2400" dirty="0"/>
              <a:t>)</a:t>
            </a:r>
          </a:p>
          <a:p>
            <a:pPr marL="342900" indent="-342900">
              <a:buFont typeface="Arial" panose="020B0604020202020204" pitchFamily="34" charset="0"/>
              <a:buChar char="•"/>
            </a:pPr>
            <a:r>
              <a:rPr lang="en-US" sz="2400" dirty="0"/>
              <a:t>Head ↔ MRI coordinate system (trans)</a:t>
            </a:r>
          </a:p>
        </p:txBody>
      </p:sp>
      <p:pic>
        <p:nvPicPr>
          <p:cNvPr id="6146" name="Picture 2" descr="A female participant sits in a big white MEG scanner while a male researcher prepares the experiment">
            <a:extLst>
              <a:ext uri="{FF2B5EF4-FFF2-40B4-BE49-F238E27FC236}">
                <a16:creationId xmlns:a16="http://schemas.microsoft.com/office/drawing/2014/main" id="{D5D4423C-8AC9-5D39-DD22-487F7D3726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30" r="8260" b="50000"/>
          <a:stretch/>
        </p:blipFill>
        <p:spPr bwMode="auto">
          <a:xfrm>
            <a:off x="1981200" y="1789201"/>
            <a:ext cx="3276600" cy="239103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48DF152-5E9E-473B-9ED8-C9A4F2FB51F8}"/>
              </a:ext>
            </a:extLst>
          </p:cNvPr>
          <p:cNvGrpSpPr/>
          <p:nvPr/>
        </p:nvGrpSpPr>
        <p:grpSpPr>
          <a:xfrm>
            <a:off x="2743200" y="2583874"/>
            <a:ext cx="609600" cy="692727"/>
            <a:chOff x="4572000" y="1524000"/>
            <a:chExt cx="1676400" cy="1905000"/>
          </a:xfrm>
        </p:grpSpPr>
        <p:cxnSp>
          <p:nvCxnSpPr>
            <p:cNvPr id="13" name="Straight Arrow Connector 12">
              <a:extLst>
                <a:ext uri="{FF2B5EF4-FFF2-40B4-BE49-F238E27FC236}">
                  <a16:creationId xmlns:a16="http://schemas.microsoft.com/office/drawing/2014/main" id="{596BC7BF-6982-68C3-F695-366CBCC101B0}"/>
                </a:ext>
              </a:extLst>
            </p:cNvPr>
            <p:cNvCxnSpPr/>
            <p:nvPr/>
          </p:nvCxnSpPr>
          <p:spPr>
            <a:xfrm flipV="1">
              <a:off x="5715000" y="1524000"/>
              <a:ext cx="0" cy="1219200"/>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6593ADF3-DFCC-026F-42F5-0CB846D06661}"/>
                </a:ext>
              </a:extLst>
            </p:cNvPr>
            <p:cNvCxnSpPr/>
            <p:nvPr/>
          </p:nvCxnSpPr>
          <p:spPr>
            <a:xfrm flipH="1">
              <a:off x="4572000" y="2743200"/>
              <a:ext cx="1143000" cy="0"/>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C6A35CB8-18F6-338D-6A38-EA606C5B2CAA}"/>
                </a:ext>
              </a:extLst>
            </p:cNvPr>
            <p:cNvCxnSpPr/>
            <p:nvPr/>
          </p:nvCxnSpPr>
          <p:spPr>
            <a:xfrm>
              <a:off x="5715000" y="2743200"/>
              <a:ext cx="533400" cy="685800"/>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grpSp>
      <p:grpSp>
        <p:nvGrpSpPr>
          <p:cNvPr id="19" name="Group 18">
            <a:extLst>
              <a:ext uri="{FF2B5EF4-FFF2-40B4-BE49-F238E27FC236}">
                <a16:creationId xmlns:a16="http://schemas.microsoft.com/office/drawing/2014/main" id="{AF196172-69BA-221F-EA9C-060265465EE5}"/>
              </a:ext>
            </a:extLst>
          </p:cNvPr>
          <p:cNvGrpSpPr/>
          <p:nvPr/>
        </p:nvGrpSpPr>
        <p:grpSpPr>
          <a:xfrm rot="900000">
            <a:off x="3048000" y="1840175"/>
            <a:ext cx="609600" cy="692727"/>
            <a:chOff x="4572000" y="1524000"/>
            <a:chExt cx="1676400" cy="1905000"/>
          </a:xfrm>
        </p:grpSpPr>
        <p:cxnSp>
          <p:nvCxnSpPr>
            <p:cNvPr id="20" name="Straight Arrow Connector 19">
              <a:extLst>
                <a:ext uri="{FF2B5EF4-FFF2-40B4-BE49-F238E27FC236}">
                  <a16:creationId xmlns:a16="http://schemas.microsoft.com/office/drawing/2014/main" id="{C2D9208F-78C0-4C35-6A20-6F5264592EE2}"/>
                </a:ext>
              </a:extLst>
            </p:cNvPr>
            <p:cNvCxnSpPr/>
            <p:nvPr/>
          </p:nvCxnSpPr>
          <p:spPr>
            <a:xfrm flipV="1">
              <a:off x="5715000" y="1524000"/>
              <a:ext cx="0" cy="121920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3A9E87E7-2F82-55A7-866D-768EFE3DDBA4}"/>
                </a:ext>
              </a:extLst>
            </p:cNvPr>
            <p:cNvCxnSpPr/>
            <p:nvPr/>
          </p:nvCxnSpPr>
          <p:spPr>
            <a:xfrm flipH="1">
              <a:off x="4572000" y="2743200"/>
              <a:ext cx="1143000"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59A7965-3439-1CEE-512A-C06E01236EB7}"/>
                </a:ext>
              </a:extLst>
            </p:cNvPr>
            <p:cNvCxnSpPr/>
            <p:nvPr/>
          </p:nvCxnSpPr>
          <p:spPr>
            <a:xfrm>
              <a:off x="5715000" y="2743200"/>
              <a:ext cx="533400" cy="68580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pic>
        <p:nvPicPr>
          <p:cNvPr id="6148" name="Picture 4" descr="What is a head MRI? - Prattville Imaging Center Montgomery, AL- Medtech  Imaging Center">
            <a:extLst>
              <a:ext uri="{FF2B5EF4-FFF2-40B4-BE49-F238E27FC236}">
                <a16:creationId xmlns:a16="http://schemas.microsoft.com/office/drawing/2014/main" id="{DEE34399-FEE0-200B-7448-14190C8EC1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22" r="17878"/>
          <a:stretch/>
        </p:blipFill>
        <p:spPr bwMode="auto">
          <a:xfrm>
            <a:off x="5673436" y="1789201"/>
            <a:ext cx="2708564" cy="237261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A680938F-641B-1015-C561-3CEA29E73822}"/>
              </a:ext>
            </a:extLst>
          </p:cNvPr>
          <p:cNvGrpSpPr/>
          <p:nvPr/>
        </p:nvGrpSpPr>
        <p:grpSpPr>
          <a:xfrm>
            <a:off x="6309334" y="2591436"/>
            <a:ext cx="741232" cy="842309"/>
            <a:chOff x="4572000" y="1524000"/>
            <a:chExt cx="1676400" cy="1905000"/>
          </a:xfrm>
        </p:grpSpPr>
        <p:cxnSp>
          <p:nvCxnSpPr>
            <p:cNvPr id="24" name="Straight Arrow Connector 23">
              <a:extLst>
                <a:ext uri="{FF2B5EF4-FFF2-40B4-BE49-F238E27FC236}">
                  <a16:creationId xmlns:a16="http://schemas.microsoft.com/office/drawing/2014/main" id="{E26CECE0-6BC8-F614-05CB-BA4B363680C4}"/>
                </a:ext>
              </a:extLst>
            </p:cNvPr>
            <p:cNvCxnSpPr/>
            <p:nvPr/>
          </p:nvCxnSpPr>
          <p:spPr>
            <a:xfrm flipV="1">
              <a:off x="5715000" y="1524000"/>
              <a:ext cx="0" cy="121920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72A28542-DA38-2BD5-EB3A-FDF5B22CEC57}"/>
                </a:ext>
              </a:extLst>
            </p:cNvPr>
            <p:cNvCxnSpPr/>
            <p:nvPr/>
          </p:nvCxnSpPr>
          <p:spPr>
            <a:xfrm flipH="1">
              <a:off x="4572000" y="2743200"/>
              <a:ext cx="1143000"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87760D2A-AADC-D443-B5B8-BAAB9AC8F47D}"/>
                </a:ext>
              </a:extLst>
            </p:cNvPr>
            <p:cNvCxnSpPr/>
            <p:nvPr/>
          </p:nvCxnSpPr>
          <p:spPr>
            <a:xfrm>
              <a:off x="5715000" y="2743200"/>
              <a:ext cx="533400" cy="68580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sp>
        <p:nvSpPr>
          <p:cNvPr id="7" name="Footer Placeholder 6">
            <a:extLst>
              <a:ext uri="{FF2B5EF4-FFF2-40B4-BE49-F238E27FC236}">
                <a16:creationId xmlns:a16="http://schemas.microsoft.com/office/drawing/2014/main" id="{4228CE05-E4E7-3A75-ABF7-AC51FA0A5027}"/>
              </a:ext>
            </a:extLst>
          </p:cNvPr>
          <p:cNvSpPr>
            <a:spLocks noGrp="1"/>
          </p:cNvSpPr>
          <p:nvPr>
            <p:ph type="ftr" sz="quarter" idx="11"/>
          </p:nvPr>
        </p:nvSpPr>
        <p:spPr/>
        <p:txBody>
          <a:bodyPr/>
          <a:lstStyle/>
          <a:p>
            <a:r>
              <a:rPr lang="en-US"/>
              <a:t>Slide by Mainak Jas</a:t>
            </a:r>
          </a:p>
        </p:txBody>
      </p:sp>
    </p:spTree>
    <p:extLst>
      <p:ext uri="{BB962C8B-B14F-4D97-AF65-F5344CB8AC3E}">
        <p14:creationId xmlns:p14="http://schemas.microsoft.com/office/powerpoint/2010/main" val="3006435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38987-1ACA-71A5-FB90-CB96A6FA9BBE}"/>
              </a:ext>
            </a:extLst>
          </p:cNvPr>
          <p:cNvSpPr>
            <a:spLocks noGrp="1"/>
          </p:cNvSpPr>
          <p:nvPr>
            <p:ph type="sldNum" sz="quarter" idx="12"/>
          </p:nvPr>
        </p:nvSpPr>
        <p:spPr/>
        <p:txBody>
          <a:bodyPr/>
          <a:lstStyle/>
          <a:p>
            <a:fld id="{4FC58AF3-6517-44D7-8612-EAB0936A06A7}" type="slidenum">
              <a:rPr lang="en-US" smtClean="0"/>
              <a:pPr/>
              <a:t>12</a:t>
            </a:fld>
            <a:endParaRPr lang="en-US"/>
          </a:p>
        </p:txBody>
      </p:sp>
      <p:sp>
        <p:nvSpPr>
          <p:cNvPr id="5" name="Title 1">
            <a:extLst>
              <a:ext uri="{FF2B5EF4-FFF2-40B4-BE49-F238E27FC236}">
                <a16:creationId xmlns:a16="http://schemas.microsoft.com/office/drawing/2014/main" id="{4288F481-B32B-7932-08FC-0379EA7DA52B}"/>
              </a:ext>
            </a:extLst>
          </p:cNvPr>
          <p:cNvSpPr>
            <a:spLocks noGrp="1"/>
          </p:cNvSpPr>
          <p:nvPr>
            <p:ph type="title"/>
          </p:nvPr>
        </p:nvSpPr>
        <p:spPr>
          <a:xfrm>
            <a:off x="317718" y="159903"/>
            <a:ext cx="10016067" cy="930277"/>
          </a:xfrm>
        </p:spPr>
        <p:txBody>
          <a:bodyPr>
            <a:noAutofit/>
          </a:bodyPr>
          <a:lstStyle/>
          <a:p>
            <a:pPr algn="l"/>
            <a:r>
              <a:rPr lang="en-US" sz="2800" dirty="0"/>
              <a:t>How is the head to MRI coordinate transformation obtained in MEG?</a:t>
            </a:r>
          </a:p>
        </p:txBody>
      </p:sp>
      <p:sp>
        <p:nvSpPr>
          <p:cNvPr id="3" name="Footer Placeholder 2">
            <a:extLst>
              <a:ext uri="{FF2B5EF4-FFF2-40B4-BE49-F238E27FC236}">
                <a16:creationId xmlns:a16="http://schemas.microsoft.com/office/drawing/2014/main" id="{A7A740FA-FF71-41E4-CCDC-F18FF209A24B}"/>
              </a:ext>
            </a:extLst>
          </p:cNvPr>
          <p:cNvSpPr>
            <a:spLocks noGrp="1"/>
          </p:cNvSpPr>
          <p:nvPr>
            <p:ph type="ftr" sz="quarter" idx="11"/>
          </p:nvPr>
        </p:nvSpPr>
        <p:spPr/>
        <p:txBody>
          <a:bodyPr/>
          <a:lstStyle/>
          <a:p>
            <a:r>
              <a:rPr lang="en-US"/>
              <a:t>Slide by Mainak Jas</a:t>
            </a:r>
          </a:p>
        </p:txBody>
      </p:sp>
      <p:pic>
        <p:nvPicPr>
          <p:cNvPr id="6" name="Picture 5">
            <a:extLst>
              <a:ext uri="{FF2B5EF4-FFF2-40B4-BE49-F238E27FC236}">
                <a16:creationId xmlns:a16="http://schemas.microsoft.com/office/drawing/2014/main" id="{F2657CB7-FA2E-A1EC-9B57-AC2AE7EC92BE}"/>
              </a:ext>
            </a:extLst>
          </p:cNvPr>
          <p:cNvPicPr>
            <a:picLocks noChangeAspect="1"/>
          </p:cNvPicPr>
          <p:nvPr/>
        </p:nvPicPr>
        <p:blipFill>
          <a:blip r:embed="rId3"/>
          <a:stretch>
            <a:fillRect/>
          </a:stretch>
        </p:blipFill>
        <p:spPr>
          <a:xfrm>
            <a:off x="368517" y="1055255"/>
            <a:ext cx="7691749" cy="4801321"/>
          </a:xfrm>
          <a:prstGeom prst="rect">
            <a:avLst/>
          </a:prstGeom>
        </p:spPr>
      </p:pic>
      <p:pic>
        <p:nvPicPr>
          <p:cNvPr id="7" name="Picture 6">
            <a:extLst>
              <a:ext uri="{FF2B5EF4-FFF2-40B4-BE49-F238E27FC236}">
                <a16:creationId xmlns:a16="http://schemas.microsoft.com/office/drawing/2014/main" id="{BBDCA95B-DCA9-8510-DE7F-473F52DD2AE8}"/>
              </a:ext>
            </a:extLst>
          </p:cNvPr>
          <p:cNvPicPr>
            <a:picLocks noChangeAspect="1"/>
          </p:cNvPicPr>
          <p:nvPr/>
        </p:nvPicPr>
        <p:blipFill>
          <a:blip r:embed="rId4"/>
          <a:stretch>
            <a:fillRect/>
          </a:stretch>
        </p:blipFill>
        <p:spPr>
          <a:xfrm>
            <a:off x="8159750" y="1227774"/>
            <a:ext cx="3786717" cy="1084197"/>
          </a:xfrm>
          <a:prstGeom prst="rect">
            <a:avLst/>
          </a:prstGeom>
        </p:spPr>
      </p:pic>
      <p:pic>
        <p:nvPicPr>
          <p:cNvPr id="8" name="Picture 7">
            <a:extLst>
              <a:ext uri="{FF2B5EF4-FFF2-40B4-BE49-F238E27FC236}">
                <a16:creationId xmlns:a16="http://schemas.microsoft.com/office/drawing/2014/main" id="{A54A473F-BCE3-1316-1B7C-4BDD4FC6D82C}"/>
              </a:ext>
            </a:extLst>
          </p:cNvPr>
          <p:cNvPicPr>
            <a:picLocks noChangeAspect="1"/>
          </p:cNvPicPr>
          <p:nvPr/>
        </p:nvPicPr>
        <p:blipFill>
          <a:blip r:embed="rId5"/>
          <a:stretch>
            <a:fillRect/>
          </a:stretch>
        </p:blipFill>
        <p:spPr>
          <a:xfrm>
            <a:off x="8404790" y="2412088"/>
            <a:ext cx="1499805" cy="840252"/>
          </a:xfrm>
          <a:prstGeom prst="rect">
            <a:avLst/>
          </a:prstGeom>
        </p:spPr>
      </p:pic>
    </p:spTree>
    <p:extLst>
      <p:ext uri="{BB962C8B-B14F-4D97-AF65-F5344CB8AC3E}">
        <p14:creationId xmlns:p14="http://schemas.microsoft.com/office/powerpoint/2010/main" val="72040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4C28AA-9598-9F90-E7F9-9228E29C7D41}"/>
              </a:ext>
            </a:extLst>
          </p:cNvPr>
          <p:cNvSpPr>
            <a:spLocks noGrp="1"/>
          </p:cNvSpPr>
          <p:nvPr>
            <p:ph type="sldNum" sz="quarter" idx="12"/>
          </p:nvPr>
        </p:nvSpPr>
        <p:spPr/>
        <p:txBody>
          <a:bodyPr/>
          <a:lstStyle/>
          <a:p>
            <a:fld id="{91622A21-79A4-4641-B606-AC81C266C824}" type="slidenum">
              <a:rPr lang="en-US" smtClean="0"/>
              <a:t>13</a:t>
            </a:fld>
            <a:endParaRPr lang="en-US" dirty="0"/>
          </a:p>
        </p:txBody>
      </p:sp>
      <p:sp>
        <p:nvSpPr>
          <p:cNvPr id="5" name="Title 1">
            <a:extLst>
              <a:ext uri="{FF2B5EF4-FFF2-40B4-BE49-F238E27FC236}">
                <a16:creationId xmlns:a16="http://schemas.microsoft.com/office/drawing/2014/main" id="{1C61E160-5E87-F55E-675D-878443977E38}"/>
              </a:ext>
            </a:extLst>
          </p:cNvPr>
          <p:cNvSpPr txBox="1">
            <a:spLocks/>
          </p:cNvSpPr>
          <p:nvPr/>
        </p:nvSpPr>
        <p:spPr>
          <a:xfrm>
            <a:off x="256031" y="176727"/>
            <a:ext cx="11435226" cy="688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How to get the Device ↔ Head transform </a:t>
            </a:r>
            <a:r>
              <a:rPr lang="en-US" sz="2800" dirty="0"/>
              <a:t>(</a:t>
            </a:r>
            <a:r>
              <a:rPr lang="en-US" sz="2800" dirty="0">
                <a:latin typeface="Courier" pitchFamily="2" charset="0"/>
              </a:rPr>
              <a:t>info[</a:t>
            </a:r>
            <a:r>
              <a:rPr lang="en-US" sz="2800" dirty="0">
                <a:solidFill>
                  <a:srgbClr val="FF0000"/>
                </a:solidFill>
                <a:latin typeface="Courier" pitchFamily="2" charset="0"/>
              </a:rPr>
              <a:t>‘</a:t>
            </a:r>
            <a:r>
              <a:rPr lang="en-US" sz="2800" dirty="0" err="1">
                <a:solidFill>
                  <a:srgbClr val="FF0000"/>
                </a:solidFill>
                <a:latin typeface="Courier" pitchFamily="2" charset="0"/>
              </a:rPr>
              <a:t>dev_head_t</a:t>
            </a:r>
            <a:r>
              <a:rPr lang="en-US" sz="2800" dirty="0">
                <a:solidFill>
                  <a:srgbClr val="FF0000"/>
                </a:solidFill>
                <a:latin typeface="Courier" pitchFamily="2" charset="0"/>
              </a:rPr>
              <a:t>’</a:t>
            </a:r>
            <a:r>
              <a:rPr lang="en-US" sz="2800" dirty="0">
                <a:latin typeface="Courier" pitchFamily="2" charset="0"/>
              </a:rPr>
              <a:t>]</a:t>
            </a:r>
            <a:r>
              <a:rPr lang="en-US" sz="2800" dirty="0"/>
              <a:t>)?</a:t>
            </a:r>
          </a:p>
        </p:txBody>
      </p:sp>
      <p:pic>
        <p:nvPicPr>
          <p:cNvPr id="7" name="Picture 6" descr="A picture containing text&#10;&#10;Description automatically generated">
            <a:extLst>
              <a:ext uri="{FF2B5EF4-FFF2-40B4-BE49-F238E27FC236}">
                <a16:creationId xmlns:a16="http://schemas.microsoft.com/office/drawing/2014/main" id="{F7BFCCDE-AEF5-B089-9FEE-15DB833C284A}"/>
              </a:ext>
            </a:extLst>
          </p:cNvPr>
          <p:cNvPicPr>
            <a:picLocks noChangeAspect="1"/>
          </p:cNvPicPr>
          <p:nvPr/>
        </p:nvPicPr>
        <p:blipFill>
          <a:blip r:embed="rId3"/>
          <a:stretch>
            <a:fillRect/>
          </a:stretch>
        </p:blipFill>
        <p:spPr>
          <a:xfrm>
            <a:off x="372980" y="1096636"/>
            <a:ext cx="4526638" cy="4664728"/>
          </a:xfrm>
          <a:prstGeom prst="rect">
            <a:avLst/>
          </a:prstGeom>
        </p:spPr>
      </p:pic>
      <p:sp>
        <p:nvSpPr>
          <p:cNvPr id="3" name="Oval 2">
            <a:extLst>
              <a:ext uri="{FF2B5EF4-FFF2-40B4-BE49-F238E27FC236}">
                <a16:creationId xmlns:a16="http://schemas.microsoft.com/office/drawing/2014/main" id="{9919373F-D86A-F578-6571-512AFE79C17A}"/>
              </a:ext>
            </a:extLst>
          </p:cNvPr>
          <p:cNvSpPr/>
          <p:nvPr/>
        </p:nvSpPr>
        <p:spPr>
          <a:xfrm>
            <a:off x="3285067" y="3098800"/>
            <a:ext cx="169333" cy="169333"/>
          </a:xfrm>
          <a:prstGeom prst="ellipse">
            <a:avLst/>
          </a:prstGeom>
          <a:solidFill>
            <a:srgbClr val="FF2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9FBAEF4-377A-0FBA-35A2-A66165FAE683}"/>
              </a:ext>
            </a:extLst>
          </p:cNvPr>
          <p:cNvSpPr/>
          <p:nvPr/>
        </p:nvSpPr>
        <p:spPr>
          <a:xfrm>
            <a:off x="4487334" y="2963335"/>
            <a:ext cx="169333" cy="169333"/>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1FB35A-561D-005D-C497-CF667AA31A76}"/>
              </a:ext>
            </a:extLst>
          </p:cNvPr>
          <p:cNvSpPr/>
          <p:nvPr/>
        </p:nvSpPr>
        <p:spPr>
          <a:xfrm>
            <a:off x="1913469" y="1507073"/>
            <a:ext cx="169333" cy="169333"/>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9AD9A14-A8C6-A145-9D66-E6A2FCCA5D39}"/>
              </a:ext>
            </a:extLst>
          </p:cNvPr>
          <p:cNvSpPr txBox="1"/>
          <p:nvPr/>
        </p:nvSpPr>
        <p:spPr>
          <a:xfrm>
            <a:off x="5333999" y="1096636"/>
            <a:ext cx="6154057"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5 pre-determined index points</a:t>
            </a:r>
          </a:p>
          <a:p>
            <a:pPr marL="342900" indent="-342900">
              <a:buFont typeface="Arial" panose="020B0604020202020204" pitchFamily="34" charset="0"/>
              <a:buChar char="•"/>
            </a:pPr>
            <a:r>
              <a:rPr lang="en-US" sz="2400" dirty="0"/>
              <a:t>Digitize these index points + 3 fiducial points (LPA, RPA, Nasion) with a </a:t>
            </a:r>
            <a:r>
              <a:rPr lang="en-US" sz="2400" dirty="0" err="1"/>
              <a:t>Polhemeus</a:t>
            </a:r>
            <a:r>
              <a:rPr lang="en-US" sz="2400" dirty="0"/>
              <a:t> </a:t>
            </a:r>
            <a:r>
              <a:rPr lang="en-US" sz="2400" dirty="0" err="1"/>
              <a:t>Isotrak</a:t>
            </a:r>
            <a:r>
              <a:rPr lang="en-US" sz="2400" dirty="0"/>
              <a:t> system</a:t>
            </a:r>
          </a:p>
          <a:p>
            <a:pPr marL="342900" indent="-342900">
              <a:buFont typeface="Arial" panose="020B0604020202020204" pitchFamily="34" charset="0"/>
              <a:buChar char="•"/>
            </a:pPr>
            <a:r>
              <a:rPr lang="en-US" sz="2400" dirty="0"/>
              <a:t>Use fiducial points to construct the head coordinate system</a:t>
            </a:r>
          </a:p>
          <a:p>
            <a:pPr marL="342900" indent="-342900">
              <a:buFont typeface="Arial" panose="020B0604020202020204" pitchFamily="34" charset="0"/>
              <a:buChar char="•"/>
            </a:pPr>
            <a:r>
              <a:rPr lang="en-US" sz="2400" dirty="0"/>
              <a:t>Index points are now in head coordinates</a:t>
            </a:r>
          </a:p>
          <a:p>
            <a:pPr marL="342900" indent="-342900">
              <a:buFont typeface="Arial" panose="020B0604020202020204" pitchFamily="34" charset="0"/>
              <a:buChar char="•"/>
            </a:pPr>
            <a:r>
              <a:rPr lang="en-US" sz="2400" dirty="0"/>
              <a:t>Align the index points in the head coordinates with the already known index points in the 3D model to get </a:t>
            </a:r>
            <a:r>
              <a:rPr lang="en-US" sz="2400" dirty="0" err="1">
                <a:latin typeface="Courier" pitchFamily="2" charset="0"/>
              </a:rPr>
              <a:t>dev_head_t</a:t>
            </a:r>
            <a:endParaRPr lang="en-US" sz="2400" dirty="0">
              <a:latin typeface="Courier" pitchFamily="2" charset="0"/>
            </a:endParaRPr>
          </a:p>
        </p:txBody>
      </p:sp>
      <p:sp>
        <p:nvSpPr>
          <p:cNvPr id="18" name="Footer Placeholder 17">
            <a:extLst>
              <a:ext uri="{FF2B5EF4-FFF2-40B4-BE49-F238E27FC236}">
                <a16:creationId xmlns:a16="http://schemas.microsoft.com/office/drawing/2014/main" id="{2DD94AD8-A51F-21AF-9C49-AC4ABB1104A2}"/>
              </a:ext>
            </a:extLst>
          </p:cNvPr>
          <p:cNvSpPr>
            <a:spLocks noGrp="1"/>
          </p:cNvSpPr>
          <p:nvPr>
            <p:ph type="ftr" sz="quarter" idx="11"/>
          </p:nvPr>
        </p:nvSpPr>
        <p:spPr/>
        <p:txBody>
          <a:bodyPr/>
          <a:lstStyle/>
          <a:p>
            <a:r>
              <a:rPr lang="en-US"/>
              <a:t>Slide by Mainak Jas</a:t>
            </a:r>
          </a:p>
        </p:txBody>
      </p:sp>
    </p:spTree>
    <p:extLst>
      <p:ext uri="{BB962C8B-B14F-4D97-AF65-F5344CB8AC3E}">
        <p14:creationId xmlns:p14="http://schemas.microsoft.com/office/powerpoint/2010/main" val="393065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9AA36-9D01-A023-2132-D98EC855B066}"/>
              </a:ext>
            </a:extLst>
          </p:cNvPr>
          <p:cNvSpPr>
            <a:spLocks noGrp="1"/>
          </p:cNvSpPr>
          <p:nvPr>
            <p:ph type="sldNum" sz="quarter" idx="12"/>
          </p:nvPr>
        </p:nvSpPr>
        <p:spPr/>
        <p:txBody>
          <a:bodyPr/>
          <a:lstStyle/>
          <a:p>
            <a:fld id="{91622A21-79A4-4641-B606-AC81C266C824}" type="slidenum">
              <a:rPr lang="en-US" smtClean="0"/>
              <a:t>14</a:t>
            </a:fld>
            <a:endParaRPr lang="en-US"/>
          </a:p>
        </p:txBody>
      </p:sp>
      <p:sp>
        <p:nvSpPr>
          <p:cNvPr id="5" name="Title 1">
            <a:extLst>
              <a:ext uri="{FF2B5EF4-FFF2-40B4-BE49-F238E27FC236}">
                <a16:creationId xmlns:a16="http://schemas.microsoft.com/office/drawing/2014/main" id="{485BDC74-4AB3-DFC3-D3A9-194A9A071024}"/>
              </a:ext>
            </a:extLst>
          </p:cNvPr>
          <p:cNvSpPr txBox="1">
            <a:spLocks/>
          </p:cNvSpPr>
          <p:nvPr/>
        </p:nvSpPr>
        <p:spPr>
          <a:xfrm>
            <a:off x="239099" y="90033"/>
            <a:ext cx="5348902"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Our protocol for experiments</a:t>
            </a:r>
          </a:p>
        </p:txBody>
      </p:sp>
      <p:sp>
        <p:nvSpPr>
          <p:cNvPr id="9" name="Footer Placeholder 8">
            <a:extLst>
              <a:ext uri="{FF2B5EF4-FFF2-40B4-BE49-F238E27FC236}">
                <a16:creationId xmlns:a16="http://schemas.microsoft.com/office/drawing/2014/main" id="{7D565415-4FAD-22C0-B4A3-1707AB5895BE}"/>
              </a:ext>
            </a:extLst>
          </p:cNvPr>
          <p:cNvSpPr>
            <a:spLocks noGrp="1"/>
          </p:cNvSpPr>
          <p:nvPr>
            <p:ph type="ftr" sz="quarter" idx="11"/>
          </p:nvPr>
        </p:nvSpPr>
        <p:spPr/>
        <p:txBody>
          <a:bodyPr/>
          <a:lstStyle/>
          <a:p>
            <a:r>
              <a:rPr lang="en-US"/>
              <a:t>Slide by Mainak Jas</a:t>
            </a:r>
          </a:p>
        </p:txBody>
      </p:sp>
      <p:sp>
        <p:nvSpPr>
          <p:cNvPr id="11" name="Title 1">
            <a:extLst>
              <a:ext uri="{FF2B5EF4-FFF2-40B4-BE49-F238E27FC236}">
                <a16:creationId xmlns:a16="http://schemas.microsoft.com/office/drawing/2014/main" id="{44CE45D0-1010-6416-4446-3E51A6354073}"/>
              </a:ext>
            </a:extLst>
          </p:cNvPr>
          <p:cNvSpPr txBox="1">
            <a:spLocks/>
          </p:cNvSpPr>
          <p:nvPr/>
        </p:nvSpPr>
        <p:spPr>
          <a:xfrm>
            <a:off x="3331037" y="3252001"/>
            <a:ext cx="8759365" cy="1374778"/>
          </a:xfrm>
          <a:prstGeom prst="rect">
            <a:avLst/>
          </a:prstGeom>
          <a:solidFill>
            <a:schemeClr val="bg1">
              <a:lumMod val="95000"/>
            </a:schemeClr>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100" dirty="0" err="1">
                <a:latin typeface="Courier" pitchFamily="2" charset="0"/>
              </a:rPr>
              <a:t>add_ch_loc</a:t>
            </a:r>
            <a:r>
              <a:rPr lang="en-US" sz="2100" dirty="0">
                <a:latin typeface="Courier" pitchFamily="2" charset="0"/>
              </a:rPr>
              <a:t>(raw, </a:t>
            </a:r>
            <a:r>
              <a:rPr lang="en-US" sz="2100" dirty="0">
                <a:solidFill>
                  <a:schemeClr val="accent2">
                    <a:lumMod val="75000"/>
                  </a:schemeClr>
                </a:solidFill>
                <a:latin typeface="Courier" pitchFamily="2" charset="0"/>
              </a:rPr>
              <a:t>‘</a:t>
            </a:r>
            <a:r>
              <a:rPr lang="en-US" sz="2100" dirty="0" err="1">
                <a:solidFill>
                  <a:schemeClr val="accent2">
                    <a:lumMod val="75000"/>
                  </a:schemeClr>
                </a:solidFill>
                <a:latin typeface="Courier" pitchFamily="2" charset="0"/>
              </a:rPr>
              <a:t>info_helmet.fif</a:t>
            </a:r>
            <a:r>
              <a:rPr lang="en-US" sz="2100" dirty="0">
                <a:solidFill>
                  <a:schemeClr val="accent2">
                    <a:lumMod val="75000"/>
                  </a:schemeClr>
                </a:solidFill>
                <a:latin typeface="Courier" pitchFamily="2" charset="0"/>
              </a:rPr>
              <a:t>’</a:t>
            </a:r>
            <a:r>
              <a:rPr lang="en-US" sz="2100" dirty="0">
                <a:latin typeface="Courier" pitchFamily="2" charset="0"/>
              </a:rPr>
              <a:t>, </a:t>
            </a:r>
            <a:r>
              <a:rPr lang="en-US" sz="2100" dirty="0">
                <a:solidFill>
                  <a:schemeClr val="accent2">
                    <a:lumMod val="75000"/>
                  </a:schemeClr>
                </a:solidFill>
                <a:latin typeface="Courier" pitchFamily="2" charset="0"/>
              </a:rPr>
              <a:t>‘</a:t>
            </a:r>
            <a:r>
              <a:rPr lang="en-US" sz="2100" dirty="0" err="1">
                <a:solidFill>
                  <a:schemeClr val="accent2">
                    <a:lumMod val="75000"/>
                  </a:schemeClr>
                </a:solidFill>
                <a:latin typeface="Courier" pitchFamily="2" charset="0"/>
              </a:rPr>
              <a:t>ch_mapping.json</a:t>
            </a:r>
            <a:r>
              <a:rPr lang="en-US" sz="2100" dirty="0">
                <a:solidFill>
                  <a:schemeClr val="accent2">
                    <a:lumMod val="75000"/>
                  </a:schemeClr>
                </a:solidFill>
                <a:latin typeface="Courier" pitchFamily="2" charset="0"/>
              </a:rPr>
              <a:t>’</a:t>
            </a:r>
            <a:r>
              <a:rPr lang="en-US" sz="2100" dirty="0">
                <a:latin typeface="Courier" pitchFamily="2" charset="0"/>
              </a:rPr>
              <a:t>)</a:t>
            </a:r>
          </a:p>
          <a:p>
            <a:pPr>
              <a:lnSpc>
                <a:spcPct val="120000"/>
              </a:lnSpc>
            </a:pPr>
            <a:r>
              <a:rPr lang="en-US" sz="2100" dirty="0" err="1">
                <a:latin typeface="Courier" pitchFamily="2" charset="0"/>
              </a:rPr>
              <a:t>get_trans</a:t>
            </a:r>
            <a:r>
              <a:rPr lang="en-US" sz="2100" dirty="0">
                <a:latin typeface="Courier" pitchFamily="2" charset="0"/>
              </a:rPr>
              <a:t>(</a:t>
            </a:r>
            <a:r>
              <a:rPr lang="en-US" sz="2100" dirty="0">
                <a:solidFill>
                  <a:schemeClr val="accent2">
                    <a:lumMod val="75000"/>
                  </a:schemeClr>
                </a:solidFill>
                <a:latin typeface="Courier" pitchFamily="2" charset="0"/>
              </a:rPr>
              <a:t>‘</a:t>
            </a:r>
            <a:r>
              <a:rPr lang="en-US" sz="2100" dirty="0" err="1">
                <a:solidFill>
                  <a:schemeClr val="accent2">
                    <a:lumMod val="75000"/>
                  </a:schemeClr>
                </a:solidFill>
                <a:latin typeface="Courier" pitchFamily="2" charset="0"/>
              </a:rPr>
              <a:t>helmet_info.fif</a:t>
            </a:r>
            <a:r>
              <a:rPr lang="en-US" sz="2100" dirty="0">
                <a:solidFill>
                  <a:schemeClr val="accent2">
                    <a:lumMod val="75000"/>
                  </a:schemeClr>
                </a:solidFill>
                <a:latin typeface="Courier" pitchFamily="2" charset="0"/>
              </a:rPr>
              <a:t>’</a:t>
            </a:r>
            <a:r>
              <a:rPr lang="en-US" sz="2100" dirty="0">
                <a:latin typeface="Courier" pitchFamily="2" charset="0"/>
              </a:rPr>
              <a:t>, </a:t>
            </a:r>
            <a:r>
              <a:rPr lang="en-US" sz="2100" dirty="0">
                <a:solidFill>
                  <a:schemeClr val="accent2">
                    <a:lumMod val="75000"/>
                  </a:schemeClr>
                </a:solidFill>
                <a:latin typeface="Courier" pitchFamily="2" charset="0"/>
              </a:rPr>
              <a:t>‘fiducials-</a:t>
            </a:r>
            <a:r>
              <a:rPr lang="en-US" sz="2100" dirty="0" err="1">
                <a:solidFill>
                  <a:schemeClr val="accent2">
                    <a:lumMod val="75000"/>
                  </a:schemeClr>
                </a:solidFill>
                <a:latin typeface="Courier" pitchFamily="2" charset="0"/>
              </a:rPr>
              <a:t>mri.fif</a:t>
            </a:r>
            <a:r>
              <a:rPr lang="en-US" sz="2100" dirty="0">
                <a:solidFill>
                  <a:schemeClr val="accent2">
                    <a:lumMod val="75000"/>
                  </a:schemeClr>
                </a:solidFill>
                <a:latin typeface="Courier" pitchFamily="2" charset="0"/>
              </a:rPr>
              <a:t>’</a:t>
            </a:r>
            <a:r>
              <a:rPr lang="en-US" sz="2100" dirty="0">
                <a:latin typeface="Courier" pitchFamily="2" charset="0"/>
              </a:rPr>
              <a:t>)</a:t>
            </a:r>
          </a:p>
          <a:p>
            <a:pPr>
              <a:lnSpc>
                <a:spcPct val="120000"/>
              </a:lnSpc>
            </a:pPr>
            <a:r>
              <a:rPr lang="en-US" sz="2100" dirty="0" err="1">
                <a:latin typeface="Courier" pitchFamily="2" charset="0"/>
              </a:rPr>
              <a:t>get_dev_head_t</a:t>
            </a:r>
            <a:r>
              <a:rPr lang="en-US" sz="2100" dirty="0">
                <a:latin typeface="Courier" pitchFamily="2" charset="0"/>
              </a:rPr>
              <a:t>(</a:t>
            </a:r>
            <a:r>
              <a:rPr lang="en-US" sz="2100" dirty="0">
                <a:solidFill>
                  <a:schemeClr val="accent2">
                    <a:lumMod val="75000"/>
                  </a:schemeClr>
                </a:solidFill>
                <a:latin typeface="Courier" pitchFamily="2" charset="0"/>
              </a:rPr>
              <a:t>‘</a:t>
            </a:r>
            <a:r>
              <a:rPr lang="en-US" sz="2100" dirty="0" err="1">
                <a:solidFill>
                  <a:schemeClr val="accent2">
                    <a:lumMod val="75000"/>
                  </a:schemeClr>
                </a:solidFill>
                <a:latin typeface="Courier" pitchFamily="2" charset="0"/>
              </a:rPr>
              <a:t>helmet_dig.fif</a:t>
            </a:r>
            <a:r>
              <a:rPr lang="en-US" sz="2100" dirty="0">
                <a:solidFill>
                  <a:schemeClr val="accent2">
                    <a:lumMod val="75000"/>
                  </a:schemeClr>
                </a:solidFill>
                <a:latin typeface="Courier" pitchFamily="2" charset="0"/>
              </a:rPr>
              <a:t>’</a:t>
            </a:r>
            <a:r>
              <a:rPr lang="en-US" sz="2100" dirty="0">
                <a:latin typeface="Courier" pitchFamily="2" charset="0"/>
              </a:rPr>
              <a:t>, </a:t>
            </a:r>
            <a:r>
              <a:rPr lang="en-US" sz="2100" dirty="0">
                <a:solidFill>
                  <a:schemeClr val="accent2">
                    <a:lumMod val="75000"/>
                  </a:schemeClr>
                </a:solidFill>
                <a:latin typeface="Courier" pitchFamily="2" charset="0"/>
              </a:rPr>
              <a:t>‘</a:t>
            </a:r>
            <a:r>
              <a:rPr lang="en-US" sz="2100" dirty="0" err="1">
                <a:solidFill>
                  <a:schemeClr val="accent2">
                    <a:lumMod val="75000"/>
                  </a:schemeClr>
                </a:solidFill>
                <a:latin typeface="Courier" pitchFamily="2" charset="0"/>
              </a:rPr>
              <a:t>helmet_info.fif</a:t>
            </a:r>
            <a:r>
              <a:rPr lang="en-US" sz="2100" dirty="0">
                <a:solidFill>
                  <a:schemeClr val="accent2">
                    <a:lumMod val="75000"/>
                  </a:schemeClr>
                </a:solidFill>
                <a:latin typeface="Courier" pitchFamily="2" charset="0"/>
              </a:rPr>
              <a:t>’</a:t>
            </a:r>
            <a:r>
              <a:rPr lang="en-US" sz="2100" dirty="0">
                <a:latin typeface="Courier" pitchFamily="2" charset="0"/>
              </a:rPr>
              <a:t>)</a:t>
            </a:r>
          </a:p>
        </p:txBody>
      </p:sp>
      <p:sp>
        <p:nvSpPr>
          <p:cNvPr id="15" name="TextBox 14">
            <a:extLst>
              <a:ext uri="{FF2B5EF4-FFF2-40B4-BE49-F238E27FC236}">
                <a16:creationId xmlns:a16="http://schemas.microsoft.com/office/drawing/2014/main" id="{B1BD17AD-237B-CE9E-9489-D3C7E4973D18}"/>
              </a:ext>
            </a:extLst>
          </p:cNvPr>
          <p:cNvSpPr txBox="1"/>
          <p:nvPr/>
        </p:nvSpPr>
        <p:spPr>
          <a:xfrm>
            <a:off x="239097" y="921544"/>
            <a:ext cx="7914303"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Digitize fiducial points (LPA, RPA, Nasion)</a:t>
            </a:r>
          </a:p>
          <a:p>
            <a:pPr marL="342900" indent="-342900">
              <a:buFont typeface="Arial" panose="020B0604020202020204" pitchFamily="34" charset="0"/>
              <a:buChar char="•"/>
            </a:pPr>
            <a:r>
              <a:rPr lang="en-US" sz="2400" dirty="0"/>
              <a:t>Wear subject-specific helmet</a:t>
            </a:r>
          </a:p>
          <a:p>
            <a:pPr marL="342900" indent="-342900">
              <a:buFont typeface="Arial" panose="020B0604020202020204" pitchFamily="34" charset="0"/>
              <a:buChar char="•"/>
            </a:pPr>
            <a:r>
              <a:rPr lang="en-US" sz="2400" dirty="0"/>
              <a:t>Digitize index points + 3 fiducial points (LPA, RPA, Nasion)</a:t>
            </a:r>
          </a:p>
          <a:p>
            <a:pPr marL="342900" indent="-342900">
              <a:buFont typeface="Arial" panose="020B0604020202020204" pitchFamily="34" charset="0"/>
              <a:buChar char="•"/>
            </a:pPr>
            <a:r>
              <a:rPr lang="en-US" sz="2400" dirty="0"/>
              <a:t>Save to </a:t>
            </a:r>
            <a:r>
              <a:rPr lang="en-US" sz="2400" dirty="0" err="1"/>
              <a:t>helmet_dig.fif</a:t>
            </a:r>
            <a:endParaRPr lang="en-US" sz="2400" dirty="0"/>
          </a:p>
          <a:p>
            <a:pPr marL="342900" indent="-342900">
              <a:buFont typeface="Arial" panose="020B0604020202020204" pitchFamily="34" charset="0"/>
              <a:buChar char="•"/>
            </a:pPr>
            <a:r>
              <a:rPr lang="en-US" sz="2400" dirty="0"/>
              <a:t>Select 3 reference sensors placed orthogonal to each other</a:t>
            </a:r>
          </a:p>
        </p:txBody>
      </p:sp>
      <p:sp>
        <p:nvSpPr>
          <p:cNvPr id="19" name="TextBox 18">
            <a:extLst>
              <a:ext uri="{FF2B5EF4-FFF2-40B4-BE49-F238E27FC236}">
                <a16:creationId xmlns:a16="http://schemas.microsoft.com/office/drawing/2014/main" id="{23016724-8202-96AF-C7EB-58F7E087041B}"/>
              </a:ext>
            </a:extLst>
          </p:cNvPr>
          <p:cNvSpPr txBox="1"/>
          <p:nvPr/>
        </p:nvSpPr>
        <p:spPr>
          <a:xfrm>
            <a:off x="8610600" y="1327548"/>
            <a:ext cx="2954867" cy="1569660"/>
          </a:xfrm>
          <a:prstGeom prst="rect">
            <a:avLst/>
          </a:prstGeom>
          <a:solidFill>
            <a:schemeClr val="accent5">
              <a:lumMod val="20000"/>
              <a:lumOff val="80000"/>
            </a:schemeClr>
          </a:solidFill>
          <a:ln>
            <a:noFill/>
          </a:ln>
        </p:spPr>
        <p:txBody>
          <a:bodyPr wrap="square" rtlCol="0">
            <a:spAutoFit/>
          </a:bodyPr>
          <a:lstStyle/>
          <a:p>
            <a:pPr marL="342900" indent="-342900">
              <a:buFont typeface="Arial" panose="020B0604020202020204" pitchFamily="34" charset="0"/>
              <a:buChar char="•"/>
            </a:pPr>
            <a:r>
              <a:rPr lang="en-US" sz="2400" dirty="0" err="1"/>
              <a:t>helmet_info.fif</a:t>
            </a:r>
            <a:endParaRPr lang="en-US" sz="2400" dirty="0"/>
          </a:p>
          <a:p>
            <a:pPr marL="342900" indent="-342900">
              <a:buFont typeface="Arial" panose="020B0604020202020204" pitchFamily="34" charset="0"/>
              <a:buChar char="•"/>
            </a:pPr>
            <a:r>
              <a:rPr lang="en-US" sz="2400" dirty="0" err="1"/>
              <a:t>helmet_dig.fif</a:t>
            </a:r>
            <a:endParaRPr lang="en-US" sz="2400" dirty="0"/>
          </a:p>
          <a:p>
            <a:pPr marL="342900" indent="-342900">
              <a:buFont typeface="Arial" panose="020B0604020202020204" pitchFamily="34" charset="0"/>
              <a:buChar char="•"/>
            </a:pPr>
            <a:r>
              <a:rPr lang="en-US" sz="2400" dirty="0" err="1"/>
              <a:t>ch_mapping.json</a:t>
            </a:r>
            <a:endParaRPr lang="en-US" sz="2400" dirty="0"/>
          </a:p>
          <a:p>
            <a:pPr marL="342900" indent="-342900">
              <a:buFont typeface="Arial" panose="020B0604020202020204" pitchFamily="34" charset="0"/>
              <a:buChar char="•"/>
            </a:pPr>
            <a:r>
              <a:rPr lang="en-US" sz="2400" dirty="0"/>
              <a:t>fiducials-</a:t>
            </a:r>
            <a:r>
              <a:rPr lang="en-US" sz="2400" dirty="0" err="1"/>
              <a:t>mri.fif</a:t>
            </a:r>
            <a:endParaRPr lang="en-US" sz="2400" dirty="0"/>
          </a:p>
        </p:txBody>
      </p:sp>
      <p:sp>
        <p:nvSpPr>
          <p:cNvPr id="20" name="TextBox 19">
            <a:extLst>
              <a:ext uri="{FF2B5EF4-FFF2-40B4-BE49-F238E27FC236}">
                <a16:creationId xmlns:a16="http://schemas.microsoft.com/office/drawing/2014/main" id="{B14F2122-2EB2-851C-81A8-6530C95A12EB}"/>
              </a:ext>
            </a:extLst>
          </p:cNvPr>
          <p:cNvSpPr txBox="1"/>
          <p:nvPr/>
        </p:nvSpPr>
        <p:spPr>
          <a:xfrm>
            <a:off x="5828695" y="5068787"/>
            <a:ext cx="3868057" cy="461665"/>
          </a:xfrm>
          <a:prstGeom prst="rect">
            <a:avLst/>
          </a:prstGeom>
          <a:noFill/>
        </p:spPr>
        <p:txBody>
          <a:bodyPr wrap="square" rtlCol="0">
            <a:spAutoFit/>
          </a:bodyPr>
          <a:lstStyle/>
          <a:p>
            <a:r>
              <a:rPr lang="en-US" sz="2400" i="1" dirty="0"/>
              <a:t>Rest of MNE pipeline works!</a:t>
            </a:r>
          </a:p>
        </p:txBody>
      </p:sp>
      <p:sp>
        <p:nvSpPr>
          <p:cNvPr id="22" name="TextBox 21">
            <a:extLst>
              <a:ext uri="{FF2B5EF4-FFF2-40B4-BE49-F238E27FC236}">
                <a16:creationId xmlns:a16="http://schemas.microsoft.com/office/drawing/2014/main" id="{A41790E9-9F16-0F4D-89C0-A369ADD1AE92}"/>
              </a:ext>
            </a:extLst>
          </p:cNvPr>
          <p:cNvSpPr txBox="1"/>
          <p:nvPr/>
        </p:nvSpPr>
        <p:spPr>
          <a:xfrm>
            <a:off x="8593667" y="892510"/>
            <a:ext cx="1124857" cy="461665"/>
          </a:xfrm>
          <a:prstGeom prst="rect">
            <a:avLst/>
          </a:prstGeom>
          <a:noFill/>
        </p:spPr>
        <p:txBody>
          <a:bodyPr wrap="square" rtlCol="0">
            <a:spAutoFit/>
          </a:bodyPr>
          <a:lstStyle/>
          <a:p>
            <a:r>
              <a:rPr lang="en-US" sz="2400" dirty="0"/>
              <a:t>Files</a:t>
            </a:r>
          </a:p>
        </p:txBody>
      </p:sp>
      <p:grpSp>
        <p:nvGrpSpPr>
          <p:cNvPr id="42" name="Group 41">
            <a:extLst>
              <a:ext uri="{FF2B5EF4-FFF2-40B4-BE49-F238E27FC236}">
                <a16:creationId xmlns:a16="http://schemas.microsoft.com/office/drawing/2014/main" id="{643E4F70-2504-3556-3604-EDB03AD2E9FF}"/>
              </a:ext>
            </a:extLst>
          </p:cNvPr>
          <p:cNvGrpSpPr/>
          <p:nvPr/>
        </p:nvGrpSpPr>
        <p:grpSpPr>
          <a:xfrm>
            <a:off x="225762" y="3219884"/>
            <a:ext cx="2943200" cy="3254661"/>
            <a:chOff x="395094" y="3219884"/>
            <a:chExt cx="2943200" cy="3254661"/>
          </a:xfrm>
        </p:grpSpPr>
        <p:grpSp>
          <p:nvGrpSpPr>
            <p:cNvPr id="23" name="Group 22">
              <a:extLst>
                <a:ext uri="{FF2B5EF4-FFF2-40B4-BE49-F238E27FC236}">
                  <a16:creationId xmlns:a16="http://schemas.microsoft.com/office/drawing/2014/main" id="{3AABB4DA-44C0-45A8-94BC-9DF583E5B67E}"/>
                </a:ext>
              </a:extLst>
            </p:cNvPr>
            <p:cNvGrpSpPr/>
            <p:nvPr/>
          </p:nvGrpSpPr>
          <p:grpSpPr>
            <a:xfrm>
              <a:off x="395094" y="3219884"/>
              <a:ext cx="2943200" cy="3254661"/>
              <a:chOff x="1581588" y="1012539"/>
              <a:chExt cx="5066423" cy="5602573"/>
            </a:xfrm>
          </p:grpSpPr>
          <p:pic>
            <p:nvPicPr>
              <p:cNvPr id="24" name="Picture 23">
                <a:extLst>
                  <a:ext uri="{FF2B5EF4-FFF2-40B4-BE49-F238E27FC236}">
                    <a16:creationId xmlns:a16="http://schemas.microsoft.com/office/drawing/2014/main" id="{B10BEF31-1973-DC32-12D5-1A1AF06A5D3E}"/>
                  </a:ext>
                </a:extLst>
              </p:cNvPr>
              <p:cNvPicPr>
                <a:picLocks noChangeAspect="1"/>
              </p:cNvPicPr>
              <p:nvPr/>
            </p:nvPicPr>
            <p:blipFill>
              <a:blip r:embed="rId3"/>
              <a:srcRect t="1499" r="18306"/>
              <a:stretch/>
            </p:blipFill>
            <p:spPr>
              <a:xfrm rot="5400000">
                <a:off x="1313513" y="1280614"/>
                <a:ext cx="5602573" cy="5066423"/>
              </a:xfrm>
              <a:prstGeom prst="rect">
                <a:avLst/>
              </a:prstGeom>
            </p:spPr>
          </p:pic>
          <p:pic>
            <p:nvPicPr>
              <p:cNvPr id="25" name="Picture 24">
                <a:extLst>
                  <a:ext uri="{FF2B5EF4-FFF2-40B4-BE49-F238E27FC236}">
                    <a16:creationId xmlns:a16="http://schemas.microsoft.com/office/drawing/2014/main" id="{076AD902-D9E6-BF8A-2AE5-87650068653B}"/>
                  </a:ext>
                </a:extLst>
              </p:cNvPr>
              <p:cNvPicPr>
                <a:picLocks noChangeAspect="1"/>
              </p:cNvPicPr>
              <p:nvPr/>
            </p:nvPicPr>
            <p:blipFill>
              <a:blip r:embed="rId4">
                <a:extLst>
                  <a:ext uri="{BEBA8EAE-BF5A-486C-A8C5-ECC9F3942E4B}">
                    <a14:imgProps xmlns:a14="http://schemas.microsoft.com/office/drawing/2010/main">
                      <a14:imgLayer r:embed="rId5">
                        <a14:imgEffect>
                          <a14:artisticCutout numberOfShades="1"/>
                        </a14:imgEffect>
                      </a14:imgLayer>
                    </a14:imgProps>
                  </a:ext>
                </a:extLst>
              </a:blip>
              <a:srcRect l="41236" t="28515" r="22079" b="33777"/>
              <a:stretch/>
            </p:blipFill>
            <p:spPr>
              <a:xfrm rot="5400000">
                <a:off x="3030754" y="4128658"/>
                <a:ext cx="2515870" cy="1939514"/>
              </a:xfrm>
              <a:prstGeom prst="ellipse">
                <a:avLst/>
              </a:prstGeom>
            </p:spPr>
          </p:pic>
        </p:grpSp>
        <p:grpSp>
          <p:nvGrpSpPr>
            <p:cNvPr id="41" name="Group 40">
              <a:extLst>
                <a:ext uri="{FF2B5EF4-FFF2-40B4-BE49-F238E27FC236}">
                  <a16:creationId xmlns:a16="http://schemas.microsoft.com/office/drawing/2014/main" id="{7FFE1331-1958-5135-3470-9B39C6807B8C}"/>
                </a:ext>
              </a:extLst>
            </p:cNvPr>
            <p:cNvGrpSpPr/>
            <p:nvPr/>
          </p:nvGrpSpPr>
          <p:grpSpPr>
            <a:xfrm>
              <a:off x="745067" y="3681943"/>
              <a:ext cx="659290" cy="944836"/>
              <a:chOff x="745067" y="3681943"/>
              <a:chExt cx="659290" cy="944836"/>
            </a:xfrm>
          </p:grpSpPr>
          <p:grpSp>
            <p:nvGrpSpPr>
              <p:cNvPr id="37" name="Group 36">
                <a:extLst>
                  <a:ext uri="{FF2B5EF4-FFF2-40B4-BE49-F238E27FC236}">
                    <a16:creationId xmlns:a16="http://schemas.microsoft.com/office/drawing/2014/main" id="{EC35B125-6BAB-7DD0-B280-C0522FDBDB4A}"/>
                  </a:ext>
                </a:extLst>
              </p:cNvPr>
              <p:cNvGrpSpPr/>
              <p:nvPr/>
            </p:nvGrpSpPr>
            <p:grpSpPr>
              <a:xfrm>
                <a:off x="745067" y="3681943"/>
                <a:ext cx="659290" cy="944836"/>
                <a:chOff x="745067" y="3681943"/>
                <a:chExt cx="659290" cy="944836"/>
              </a:xfrm>
            </p:grpSpPr>
            <p:cxnSp>
              <p:nvCxnSpPr>
                <p:cNvPr id="27" name="Straight Connector 26">
                  <a:extLst>
                    <a:ext uri="{FF2B5EF4-FFF2-40B4-BE49-F238E27FC236}">
                      <a16:creationId xmlns:a16="http://schemas.microsoft.com/office/drawing/2014/main" id="{05F5F71B-96BA-241B-D4F2-C528011F5DE5}"/>
                    </a:ext>
                  </a:extLst>
                </p:cNvPr>
                <p:cNvCxnSpPr>
                  <a:cxnSpLocks/>
                </p:cNvCxnSpPr>
                <p:nvPr/>
              </p:nvCxnSpPr>
              <p:spPr>
                <a:xfrm>
                  <a:off x="745067" y="4160581"/>
                  <a:ext cx="659290" cy="4661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A31A4AA-9376-D425-EC87-499B10E7FE1D}"/>
                    </a:ext>
                  </a:extLst>
                </p:cNvPr>
                <p:cNvCxnSpPr>
                  <a:cxnSpLocks/>
                </p:cNvCxnSpPr>
                <p:nvPr/>
              </p:nvCxnSpPr>
              <p:spPr>
                <a:xfrm flipH="1">
                  <a:off x="745067" y="3681943"/>
                  <a:ext cx="329645" cy="4786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FB416AEF-C853-77E8-620A-3FCA447D51A7}"/>
                  </a:ext>
                </a:extLst>
              </p:cNvPr>
              <p:cNvCxnSpPr>
                <a:cxnSpLocks/>
              </p:cNvCxnSpPr>
              <p:nvPr/>
            </p:nvCxnSpPr>
            <p:spPr>
              <a:xfrm flipH="1">
                <a:off x="745067" y="4160581"/>
                <a:ext cx="6592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1966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9" grpId="0" animBg="1"/>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A0B0BA-F90C-710F-1202-A94AF5781D32}"/>
              </a:ext>
            </a:extLst>
          </p:cNvPr>
          <p:cNvSpPr>
            <a:spLocks noGrp="1"/>
          </p:cNvSpPr>
          <p:nvPr>
            <p:ph type="sldNum" sz="quarter" idx="12"/>
          </p:nvPr>
        </p:nvSpPr>
        <p:spPr/>
        <p:txBody>
          <a:bodyPr/>
          <a:lstStyle/>
          <a:p>
            <a:fld id="{7B8CC47B-75C9-F741-8DCD-0F6F70B7E904}" type="slidenum">
              <a:rPr lang="en-US" smtClean="0"/>
              <a:t>15</a:t>
            </a:fld>
            <a:endParaRPr lang="en-US"/>
          </a:p>
        </p:txBody>
      </p:sp>
      <p:grpSp>
        <p:nvGrpSpPr>
          <p:cNvPr id="16" name="Group 15">
            <a:extLst>
              <a:ext uri="{FF2B5EF4-FFF2-40B4-BE49-F238E27FC236}">
                <a16:creationId xmlns:a16="http://schemas.microsoft.com/office/drawing/2014/main" id="{DA9083A8-4809-E1E8-4A11-7E6A8FC3BAFC}"/>
              </a:ext>
            </a:extLst>
          </p:cNvPr>
          <p:cNvGrpSpPr/>
          <p:nvPr/>
        </p:nvGrpSpPr>
        <p:grpSpPr>
          <a:xfrm>
            <a:off x="3712869" y="1392027"/>
            <a:ext cx="4619538" cy="4098974"/>
            <a:chOff x="638908" y="1455713"/>
            <a:chExt cx="4619538" cy="4098974"/>
          </a:xfrm>
        </p:grpSpPr>
        <p:pic>
          <p:nvPicPr>
            <p:cNvPr id="10" name="Picture 9" descr="A person sitting in a chair with a machine on it&#10;&#10;Description automatically generated">
              <a:extLst>
                <a:ext uri="{FF2B5EF4-FFF2-40B4-BE49-F238E27FC236}">
                  <a16:creationId xmlns:a16="http://schemas.microsoft.com/office/drawing/2014/main" id="{158CFB42-EA49-FA38-B33C-20A0C4822907}"/>
                </a:ext>
              </a:extLst>
            </p:cNvPr>
            <p:cNvPicPr>
              <a:picLocks noChangeAspect="1"/>
            </p:cNvPicPr>
            <p:nvPr/>
          </p:nvPicPr>
          <p:blipFill>
            <a:blip r:embed="rId3"/>
            <a:srcRect l="9351" r="6124"/>
            <a:stretch/>
          </p:blipFill>
          <p:spPr>
            <a:xfrm>
              <a:off x="638908" y="1455713"/>
              <a:ext cx="4619538" cy="4098974"/>
            </a:xfrm>
            <a:prstGeom prst="rect">
              <a:avLst/>
            </a:prstGeom>
          </p:spPr>
        </p:pic>
        <p:pic>
          <p:nvPicPr>
            <p:cNvPr id="13" name="Picture 12" descr="A person sitting in a chair with a machine on it&#10;&#10;Description automatically generated">
              <a:extLst>
                <a:ext uri="{FF2B5EF4-FFF2-40B4-BE49-F238E27FC236}">
                  <a16:creationId xmlns:a16="http://schemas.microsoft.com/office/drawing/2014/main" id="{34E6D726-229C-6833-1ABD-5F488689698E}"/>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46"/>
                      </a14:imgEffect>
                    </a14:imgLayer>
                  </a14:imgProps>
                </a:ext>
              </a:extLst>
            </a:blip>
            <a:srcRect l="46825" t="48140" r="44681" b="41821"/>
            <a:stretch/>
          </p:blipFill>
          <p:spPr>
            <a:xfrm>
              <a:off x="2686928" y="3428999"/>
              <a:ext cx="464235" cy="411481"/>
            </a:xfrm>
            <a:prstGeom prst="ellipse">
              <a:avLst/>
            </a:prstGeom>
          </p:spPr>
        </p:pic>
        <p:pic>
          <p:nvPicPr>
            <p:cNvPr id="15" name="Picture 14" descr="A person sitting in a chair with a machine on it&#10;&#10;Description automatically generated">
              <a:extLst>
                <a:ext uri="{FF2B5EF4-FFF2-40B4-BE49-F238E27FC236}">
                  <a16:creationId xmlns:a16="http://schemas.microsoft.com/office/drawing/2014/main" id="{551120C5-8FDA-35F1-A2DB-143030B11F31}"/>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91"/>
                      </a14:imgEffect>
                    </a14:imgLayer>
                  </a14:imgProps>
                </a:ext>
              </a:extLst>
            </a:blip>
            <a:srcRect l="35498" t="13564" r="36445" b="61039"/>
            <a:stretch/>
          </p:blipFill>
          <p:spPr>
            <a:xfrm>
              <a:off x="2067951" y="1997611"/>
              <a:ext cx="1533378" cy="1041009"/>
            </a:xfrm>
            <a:prstGeom prst="rect">
              <a:avLst/>
            </a:prstGeom>
          </p:spPr>
        </p:pic>
      </p:grpSp>
      <p:grpSp>
        <p:nvGrpSpPr>
          <p:cNvPr id="2" name="Group 1">
            <a:extLst>
              <a:ext uri="{FF2B5EF4-FFF2-40B4-BE49-F238E27FC236}">
                <a16:creationId xmlns:a16="http://schemas.microsoft.com/office/drawing/2014/main" id="{7DEC1FAC-6C43-0962-D557-5F7279DFE5D5}"/>
              </a:ext>
            </a:extLst>
          </p:cNvPr>
          <p:cNvGrpSpPr/>
          <p:nvPr/>
        </p:nvGrpSpPr>
        <p:grpSpPr>
          <a:xfrm>
            <a:off x="5755524" y="1255427"/>
            <a:ext cx="6131675" cy="4395271"/>
            <a:chOff x="5755524" y="1255427"/>
            <a:chExt cx="6131675" cy="4395271"/>
          </a:xfrm>
        </p:grpSpPr>
        <p:pic>
          <p:nvPicPr>
            <p:cNvPr id="1028" name="Picture 4">
              <a:extLst>
                <a:ext uri="{FF2B5EF4-FFF2-40B4-BE49-F238E27FC236}">
                  <a16:creationId xmlns:a16="http://schemas.microsoft.com/office/drawing/2014/main" id="{E8591FC4-B9F9-2594-FF6A-47F697E2CD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5524" y="1255427"/>
              <a:ext cx="6131675" cy="43952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D32988B-0EFD-CE1D-337E-DC827CBCCAB8}"/>
                </a:ext>
              </a:extLst>
            </p:cNvPr>
            <p:cNvSpPr/>
            <p:nvPr/>
          </p:nvSpPr>
          <p:spPr>
            <a:xfrm>
              <a:off x="8437418" y="1565564"/>
              <a:ext cx="332509" cy="1676400"/>
            </a:xfrm>
            <a:prstGeom prst="rect">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3E22A64D-C006-2204-87E3-2AE2526A52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9865" y="1565563"/>
            <a:ext cx="3890074" cy="392543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E863DD3-AA28-E7B9-11DF-8D8488C8222B}"/>
              </a:ext>
            </a:extLst>
          </p:cNvPr>
          <p:cNvSpPr txBox="1">
            <a:spLocks/>
          </p:cNvSpPr>
          <p:nvPr/>
        </p:nvSpPr>
        <p:spPr>
          <a:xfrm>
            <a:off x="239098" y="90033"/>
            <a:ext cx="11360235"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Example data (median nerve stimulation) analyzed using OPM-MEG</a:t>
            </a:r>
          </a:p>
        </p:txBody>
      </p:sp>
    </p:spTree>
    <p:extLst>
      <p:ext uri="{BB962C8B-B14F-4D97-AF65-F5344CB8AC3E}">
        <p14:creationId xmlns:p14="http://schemas.microsoft.com/office/powerpoint/2010/main" val="218416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up of a graph&#10;&#10;Description automatically generated">
            <a:extLst>
              <a:ext uri="{FF2B5EF4-FFF2-40B4-BE49-F238E27FC236}">
                <a16:creationId xmlns:a16="http://schemas.microsoft.com/office/drawing/2014/main" id="{4ECBABD8-0D2B-6C43-5EBD-B465879654D3}"/>
              </a:ext>
            </a:extLst>
          </p:cNvPr>
          <p:cNvPicPr>
            <a:picLocks noChangeAspect="1"/>
          </p:cNvPicPr>
          <p:nvPr/>
        </p:nvPicPr>
        <p:blipFill>
          <a:blip r:embed="rId3"/>
          <a:stretch>
            <a:fillRect/>
          </a:stretch>
        </p:blipFill>
        <p:spPr>
          <a:xfrm>
            <a:off x="5373160" y="1657752"/>
            <a:ext cx="6547907" cy="4127399"/>
          </a:xfrm>
          <a:prstGeom prst="rect">
            <a:avLst/>
          </a:prstGeom>
        </p:spPr>
      </p:pic>
      <p:sp>
        <p:nvSpPr>
          <p:cNvPr id="4" name="Slide Number Placeholder 3">
            <a:extLst>
              <a:ext uri="{FF2B5EF4-FFF2-40B4-BE49-F238E27FC236}">
                <a16:creationId xmlns:a16="http://schemas.microsoft.com/office/drawing/2014/main" id="{CB8CDE3D-DB63-A631-EE74-26A4611C01C6}"/>
              </a:ext>
            </a:extLst>
          </p:cNvPr>
          <p:cNvSpPr>
            <a:spLocks noGrp="1"/>
          </p:cNvSpPr>
          <p:nvPr>
            <p:ph type="sldNum" sz="quarter" idx="12"/>
          </p:nvPr>
        </p:nvSpPr>
        <p:spPr/>
        <p:txBody>
          <a:bodyPr/>
          <a:lstStyle/>
          <a:p>
            <a:fld id="{91622A21-79A4-4641-B606-AC81C266C824}" type="slidenum">
              <a:rPr lang="en-US" smtClean="0"/>
              <a:t>16</a:t>
            </a:fld>
            <a:endParaRPr lang="en-US"/>
          </a:p>
        </p:txBody>
      </p:sp>
      <p:sp>
        <p:nvSpPr>
          <p:cNvPr id="5" name="Title 1">
            <a:extLst>
              <a:ext uri="{FF2B5EF4-FFF2-40B4-BE49-F238E27FC236}">
                <a16:creationId xmlns:a16="http://schemas.microsoft.com/office/drawing/2014/main" id="{C7452090-4EFC-4808-8019-853A5D4E219C}"/>
              </a:ext>
            </a:extLst>
          </p:cNvPr>
          <p:cNvSpPr txBox="1">
            <a:spLocks/>
          </p:cNvSpPr>
          <p:nvPr/>
        </p:nvSpPr>
        <p:spPr>
          <a:xfrm>
            <a:off x="239099" y="90033"/>
            <a:ext cx="9988634"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Some practical tips – or what papers don’t talk about</a:t>
            </a:r>
          </a:p>
        </p:txBody>
      </p:sp>
      <p:sp>
        <p:nvSpPr>
          <p:cNvPr id="6" name="TextBox 5">
            <a:extLst>
              <a:ext uri="{FF2B5EF4-FFF2-40B4-BE49-F238E27FC236}">
                <a16:creationId xmlns:a16="http://schemas.microsoft.com/office/drawing/2014/main" id="{E2C04226-CCB0-8C23-7ABB-A74E80D3BC13}"/>
              </a:ext>
            </a:extLst>
          </p:cNvPr>
          <p:cNvSpPr txBox="1"/>
          <p:nvPr/>
        </p:nvSpPr>
        <p:spPr>
          <a:xfrm>
            <a:off x="406400" y="1066800"/>
            <a:ext cx="4792134" cy="523220"/>
          </a:xfrm>
          <a:prstGeom prst="rect">
            <a:avLst/>
          </a:prstGeom>
          <a:noFill/>
        </p:spPr>
        <p:txBody>
          <a:bodyPr wrap="square" rtlCol="0">
            <a:spAutoFit/>
          </a:bodyPr>
          <a:lstStyle/>
          <a:p>
            <a:r>
              <a:rPr lang="en-US" sz="2800" dirty="0"/>
              <a:t>1. OPM data is still MEG data</a:t>
            </a:r>
          </a:p>
        </p:txBody>
      </p:sp>
      <p:sp>
        <p:nvSpPr>
          <p:cNvPr id="7" name="TextBox 6">
            <a:extLst>
              <a:ext uri="{FF2B5EF4-FFF2-40B4-BE49-F238E27FC236}">
                <a16:creationId xmlns:a16="http://schemas.microsoft.com/office/drawing/2014/main" id="{725C8A95-CC71-7F16-C088-A2181F271CE2}"/>
              </a:ext>
            </a:extLst>
          </p:cNvPr>
          <p:cNvSpPr txBox="1"/>
          <p:nvPr/>
        </p:nvSpPr>
        <p:spPr>
          <a:xfrm>
            <a:off x="406398" y="5267980"/>
            <a:ext cx="10566401" cy="523220"/>
          </a:xfrm>
          <a:prstGeom prst="rect">
            <a:avLst/>
          </a:prstGeom>
          <a:noFill/>
        </p:spPr>
        <p:txBody>
          <a:bodyPr wrap="square" rtlCol="0">
            <a:spAutoFit/>
          </a:bodyPr>
          <a:lstStyle/>
          <a:p>
            <a:r>
              <a:rPr lang="en-US" sz="2800" dirty="0"/>
              <a:t>3. Share your code + lessons, community wins + faster progress</a:t>
            </a:r>
          </a:p>
        </p:txBody>
      </p:sp>
      <p:pic>
        <p:nvPicPr>
          <p:cNvPr id="8" name="Picture 7">
            <a:extLst>
              <a:ext uri="{FF2B5EF4-FFF2-40B4-BE49-F238E27FC236}">
                <a16:creationId xmlns:a16="http://schemas.microsoft.com/office/drawing/2014/main" id="{65FA177E-9BCD-589A-FBD1-012BD0951AD0}"/>
              </a:ext>
            </a:extLst>
          </p:cNvPr>
          <p:cNvPicPr>
            <a:picLocks noChangeAspect="1"/>
          </p:cNvPicPr>
          <p:nvPr/>
        </p:nvPicPr>
        <p:blipFill>
          <a:blip r:embed="rId4"/>
          <a:stretch>
            <a:fillRect/>
          </a:stretch>
        </p:blipFill>
        <p:spPr>
          <a:xfrm>
            <a:off x="924983" y="1695450"/>
            <a:ext cx="2146300" cy="2209800"/>
          </a:xfrm>
          <a:prstGeom prst="rect">
            <a:avLst/>
          </a:prstGeom>
        </p:spPr>
      </p:pic>
      <p:pic>
        <p:nvPicPr>
          <p:cNvPr id="9" name="Picture 8">
            <a:extLst>
              <a:ext uri="{FF2B5EF4-FFF2-40B4-BE49-F238E27FC236}">
                <a16:creationId xmlns:a16="http://schemas.microsoft.com/office/drawing/2014/main" id="{1B459325-1110-C545-0C72-7775CBB36B86}"/>
              </a:ext>
            </a:extLst>
          </p:cNvPr>
          <p:cNvPicPr>
            <a:picLocks noChangeAspect="1"/>
          </p:cNvPicPr>
          <p:nvPr/>
        </p:nvPicPr>
        <p:blipFill>
          <a:blip r:embed="rId5"/>
          <a:stretch>
            <a:fillRect/>
          </a:stretch>
        </p:blipFill>
        <p:spPr>
          <a:xfrm>
            <a:off x="3344334" y="1695450"/>
            <a:ext cx="1854200" cy="2197100"/>
          </a:xfrm>
          <a:prstGeom prst="rect">
            <a:avLst/>
          </a:prstGeom>
        </p:spPr>
      </p:pic>
      <p:grpSp>
        <p:nvGrpSpPr>
          <p:cNvPr id="14" name="Group 13">
            <a:extLst>
              <a:ext uri="{FF2B5EF4-FFF2-40B4-BE49-F238E27FC236}">
                <a16:creationId xmlns:a16="http://schemas.microsoft.com/office/drawing/2014/main" id="{143F2CE2-1B88-F638-64FD-27E3133F9314}"/>
              </a:ext>
            </a:extLst>
          </p:cNvPr>
          <p:cNvGrpSpPr/>
          <p:nvPr/>
        </p:nvGrpSpPr>
        <p:grpSpPr>
          <a:xfrm>
            <a:off x="5471585" y="1695450"/>
            <a:ext cx="1981203" cy="2205966"/>
            <a:chOff x="8629782" y="2707575"/>
            <a:chExt cx="691351" cy="769783"/>
          </a:xfrm>
        </p:grpSpPr>
        <p:pic>
          <p:nvPicPr>
            <p:cNvPr id="11" name="Picture 10" descr="A person sitting in a chair with a machine on it&#10;&#10;Description automatically generated">
              <a:extLst>
                <a:ext uri="{FF2B5EF4-FFF2-40B4-BE49-F238E27FC236}">
                  <a16:creationId xmlns:a16="http://schemas.microsoft.com/office/drawing/2014/main" id="{BEEFADC3-8A83-B181-78E2-A1487E51B166}"/>
                </a:ext>
              </a:extLst>
            </p:cNvPr>
            <p:cNvPicPr>
              <a:picLocks noChangeAspect="1"/>
            </p:cNvPicPr>
            <p:nvPr/>
          </p:nvPicPr>
          <p:blipFill>
            <a:blip r:embed="rId6"/>
            <a:srcRect l="44034" t="40028" r="43317" b="41192"/>
            <a:stretch/>
          </p:blipFill>
          <p:spPr>
            <a:xfrm>
              <a:off x="8629782" y="2707575"/>
              <a:ext cx="691351" cy="769783"/>
            </a:xfrm>
            <a:prstGeom prst="rect">
              <a:avLst/>
            </a:prstGeom>
          </p:spPr>
        </p:pic>
        <p:pic>
          <p:nvPicPr>
            <p:cNvPr id="12" name="Picture 11" descr="A person sitting in a chair with a machine on it&#10;&#10;Description automatically generated">
              <a:extLst>
                <a:ext uri="{FF2B5EF4-FFF2-40B4-BE49-F238E27FC236}">
                  <a16:creationId xmlns:a16="http://schemas.microsoft.com/office/drawing/2014/main" id="{F2F5B9E1-2DDE-ECE9-3F82-2BD92E080CD6}"/>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Blur radius="46"/>
                      </a14:imgEffect>
                    </a14:imgLayer>
                  </a14:imgProps>
                </a:ext>
              </a:extLst>
            </a:blip>
            <a:srcRect l="46825" t="48140" r="44681" b="41821"/>
            <a:stretch/>
          </p:blipFill>
          <p:spPr>
            <a:xfrm>
              <a:off x="8782282" y="3040086"/>
              <a:ext cx="464235" cy="411481"/>
            </a:xfrm>
            <a:prstGeom prst="ellipse">
              <a:avLst/>
            </a:prstGeom>
          </p:spPr>
        </p:pic>
      </p:grpSp>
      <p:sp>
        <p:nvSpPr>
          <p:cNvPr id="16" name="TextBox 15">
            <a:extLst>
              <a:ext uri="{FF2B5EF4-FFF2-40B4-BE49-F238E27FC236}">
                <a16:creationId xmlns:a16="http://schemas.microsoft.com/office/drawing/2014/main" id="{AA7458F3-A858-44D5-C9AC-0E034062A9AD}"/>
              </a:ext>
            </a:extLst>
          </p:cNvPr>
          <p:cNvSpPr txBox="1"/>
          <p:nvPr/>
        </p:nvSpPr>
        <p:spPr>
          <a:xfrm>
            <a:off x="406399" y="4302780"/>
            <a:ext cx="9988634" cy="523220"/>
          </a:xfrm>
          <a:prstGeom prst="rect">
            <a:avLst/>
          </a:prstGeom>
          <a:noFill/>
        </p:spPr>
        <p:txBody>
          <a:bodyPr wrap="square" rtlCol="0">
            <a:spAutoFit/>
          </a:bodyPr>
          <a:lstStyle/>
          <a:p>
            <a:r>
              <a:rPr lang="en-US" sz="2800" dirty="0"/>
              <a:t>2. Turnkey set ups are key to usability and reducing failure modes</a:t>
            </a:r>
          </a:p>
        </p:txBody>
      </p:sp>
      <p:sp>
        <p:nvSpPr>
          <p:cNvPr id="17" name="Footer Placeholder 16">
            <a:extLst>
              <a:ext uri="{FF2B5EF4-FFF2-40B4-BE49-F238E27FC236}">
                <a16:creationId xmlns:a16="http://schemas.microsoft.com/office/drawing/2014/main" id="{43471F67-81D4-AA43-AC13-EF483CAFA298}"/>
              </a:ext>
            </a:extLst>
          </p:cNvPr>
          <p:cNvSpPr>
            <a:spLocks noGrp="1"/>
          </p:cNvSpPr>
          <p:nvPr>
            <p:ph type="ftr" sz="quarter" idx="11"/>
          </p:nvPr>
        </p:nvSpPr>
        <p:spPr/>
        <p:txBody>
          <a:bodyPr/>
          <a:lstStyle/>
          <a:p>
            <a:r>
              <a:rPr lang="en-US"/>
              <a:t>Slide by Mainak Jas</a:t>
            </a:r>
          </a:p>
        </p:txBody>
      </p:sp>
    </p:spTree>
    <p:extLst>
      <p:ext uri="{BB962C8B-B14F-4D97-AF65-F5344CB8AC3E}">
        <p14:creationId xmlns:p14="http://schemas.microsoft.com/office/powerpoint/2010/main" val="14735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4A0950-F56B-AF57-3CC2-36185FE1BF2D}"/>
              </a:ext>
            </a:extLst>
          </p:cNvPr>
          <p:cNvSpPr>
            <a:spLocks noGrp="1"/>
          </p:cNvSpPr>
          <p:nvPr>
            <p:ph type="sldNum" sz="quarter" idx="12"/>
          </p:nvPr>
        </p:nvSpPr>
        <p:spPr/>
        <p:txBody>
          <a:bodyPr/>
          <a:lstStyle/>
          <a:p>
            <a:fld id="{91622A21-79A4-4641-B606-AC81C266C824}" type="slidenum">
              <a:rPr lang="en-US" smtClean="0"/>
              <a:t>17</a:t>
            </a:fld>
            <a:endParaRPr lang="en-US"/>
          </a:p>
        </p:txBody>
      </p:sp>
      <p:sp>
        <p:nvSpPr>
          <p:cNvPr id="5" name="Title 1">
            <a:extLst>
              <a:ext uri="{FF2B5EF4-FFF2-40B4-BE49-F238E27FC236}">
                <a16:creationId xmlns:a16="http://schemas.microsoft.com/office/drawing/2014/main" id="{847CE8D9-DD4B-6470-2F99-805B9820FBB2}"/>
              </a:ext>
            </a:extLst>
          </p:cNvPr>
          <p:cNvSpPr txBox="1">
            <a:spLocks/>
          </p:cNvSpPr>
          <p:nvPr/>
        </p:nvSpPr>
        <p:spPr>
          <a:xfrm>
            <a:off x="4777232" y="2675671"/>
            <a:ext cx="2080768"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Thank you</a:t>
            </a:r>
          </a:p>
        </p:txBody>
      </p:sp>
      <p:sp>
        <p:nvSpPr>
          <p:cNvPr id="6" name="Footer Placeholder 5">
            <a:extLst>
              <a:ext uri="{FF2B5EF4-FFF2-40B4-BE49-F238E27FC236}">
                <a16:creationId xmlns:a16="http://schemas.microsoft.com/office/drawing/2014/main" id="{543AE38E-662C-F84B-AA9C-71AD74668DD7}"/>
              </a:ext>
            </a:extLst>
          </p:cNvPr>
          <p:cNvSpPr>
            <a:spLocks noGrp="1"/>
          </p:cNvSpPr>
          <p:nvPr>
            <p:ph type="ftr" sz="quarter" idx="11"/>
          </p:nvPr>
        </p:nvSpPr>
        <p:spPr/>
        <p:txBody>
          <a:bodyPr/>
          <a:lstStyle/>
          <a:p>
            <a:r>
              <a:rPr lang="en-US"/>
              <a:t>Slide by Mainak Jas</a:t>
            </a:r>
          </a:p>
        </p:txBody>
      </p:sp>
    </p:spTree>
    <p:extLst>
      <p:ext uri="{BB962C8B-B14F-4D97-AF65-F5344CB8AC3E}">
        <p14:creationId xmlns:p14="http://schemas.microsoft.com/office/powerpoint/2010/main" val="169961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239D01B-2725-D1E3-B8C9-2D101E56BF8F}"/>
              </a:ext>
            </a:extLst>
          </p:cNvPr>
          <p:cNvSpPr/>
          <p:nvPr/>
        </p:nvSpPr>
        <p:spPr>
          <a:xfrm>
            <a:off x="6819187" y="958953"/>
            <a:ext cx="4389833" cy="5397250"/>
          </a:xfrm>
          <a:prstGeom prst="rect">
            <a:avLst/>
          </a:prstGeom>
          <a:solidFill>
            <a:schemeClr val="accent4">
              <a:lumMod val="20000"/>
              <a:lumOff val="8000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66E81D-E60D-FE6B-A072-EF0E36BE10D4}"/>
              </a:ext>
            </a:extLst>
          </p:cNvPr>
          <p:cNvSpPr/>
          <p:nvPr/>
        </p:nvSpPr>
        <p:spPr>
          <a:xfrm>
            <a:off x="524933" y="959100"/>
            <a:ext cx="5801218" cy="5397250"/>
          </a:xfrm>
          <a:prstGeom prst="rect">
            <a:avLst/>
          </a:prstGeom>
          <a:solidFill>
            <a:schemeClr val="accent2">
              <a:lumMod val="20000"/>
              <a:lumOff val="8000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E84E650-7D82-1651-D2DC-7D93F401E55A}"/>
              </a:ext>
            </a:extLst>
          </p:cNvPr>
          <p:cNvSpPr>
            <a:spLocks noGrp="1"/>
          </p:cNvSpPr>
          <p:nvPr>
            <p:ph type="sldNum" sz="quarter" idx="12"/>
          </p:nvPr>
        </p:nvSpPr>
        <p:spPr/>
        <p:txBody>
          <a:bodyPr/>
          <a:lstStyle/>
          <a:p>
            <a:fld id="{91622A21-79A4-4641-B606-AC81C266C824}" type="slidenum">
              <a:rPr lang="en-US" smtClean="0"/>
              <a:t>2</a:t>
            </a:fld>
            <a:endParaRPr lang="en-US"/>
          </a:p>
        </p:txBody>
      </p:sp>
      <p:sp>
        <p:nvSpPr>
          <p:cNvPr id="5" name="Title 1">
            <a:extLst>
              <a:ext uri="{FF2B5EF4-FFF2-40B4-BE49-F238E27FC236}">
                <a16:creationId xmlns:a16="http://schemas.microsoft.com/office/drawing/2014/main" id="{76D804D8-B859-B040-1915-86641A078EE3}"/>
              </a:ext>
            </a:extLst>
          </p:cNvPr>
          <p:cNvSpPr txBox="1">
            <a:spLocks/>
          </p:cNvSpPr>
          <p:nvPr/>
        </p:nvSpPr>
        <p:spPr>
          <a:xfrm>
            <a:off x="325436" y="114697"/>
            <a:ext cx="11218864"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Typical MEG processing pipeline in MNE-Python</a:t>
            </a:r>
          </a:p>
        </p:txBody>
      </p:sp>
      <p:sp>
        <p:nvSpPr>
          <p:cNvPr id="6" name="TextBox 5">
            <a:extLst>
              <a:ext uri="{FF2B5EF4-FFF2-40B4-BE49-F238E27FC236}">
                <a16:creationId xmlns:a16="http://schemas.microsoft.com/office/drawing/2014/main" id="{A95F5422-4092-5D15-73D0-8415F1ABDC6B}"/>
              </a:ext>
            </a:extLst>
          </p:cNvPr>
          <p:cNvSpPr txBox="1"/>
          <p:nvPr/>
        </p:nvSpPr>
        <p:spPr>
          <a:xfrm>
            <a:off x="982980" y="1388652"/>
            <a:ext cx="746760" cy="430887"/>
          </a:xfrm>
          <a:prstGeom prst="rect">
            <a:avLst/>
          </a:prstGeom>
          <a:solidFill>
            <a:schemeClr val="bg1"/>
          </a:solidFill>
          <a:ln w="12700">
            <a:solidFill>
              <a:schemeClr val="tx1"/>
            </a:solidFill>
          </a:ln>
        </p:spPr>
        <p:txBody>
          <a:bodyPr wrap="square" rtlCol="0">
            <a:spAutoFit/>
          </a:bodyPr>
          <a:lstStyle/>
          <a:p>
            <a:pPr algn="ctr"/>
            <a:r>
              <a:rPr lang="en-US" sz="2200" dirty="0">
                <a:latin typeface="Courier" pitchFamily="2" charset="0"/>
              </a:rPr>
              <a:t>Raw</a:t>
            </a:r>
          </a:p>
        </p:txBody>
      </p:sp>
      <p:sp>
        <p:nvSpPr>
          <p:cNvPr id="12" name="TextBox 11">
            <a:extLst>
              <a:ext uri="{FF2B5EF4-FFF2-40B4-BE49-F238E27FC236}">
                <a16:creationId xmlns:a16="http://schemas.microsoft.com/office/drawing/2014/main" id="{820C89F9-6A34-2855-1677-3E19A5E83C3D}"/>
              </a:ext>
            </a:extLst>
          </p:cNvPr>
          <p:cNvSpPr txBox="1"/>
          <p:nvPr/>
        </p:nvSpPr>
        <p:spPr>
          <a:xfrm>
            <a:off x="7201818" y="3708671"/>
            <a:ext cx="2588107" cy="430887"/>
          </a:xfrm>
          <a:prstGeom prst="rect">
            <a:avLst/>
          </a:prstGeom>
          <a:noFill/>
          <a:ln w="12700">
            <a:noFill/>
          </a:ln>
        </p:spPr>
        <p:txBody>
          <a:bodyPr wrap="square" rtlCol="0">
            <a:spAutoFit/>
          </a:bodyPr>
          <a:lstStyle/>
          <a:p>
            <a:r>
              <a:rPr lang="en-US" sz="2200" dirty="0" err="1">
                <a:latin typeface="Courier" pitchFamily="2" charset="0"/>
              </a:rPr>
              <a:t>SourceEstimate</a:t>
            </a:r>
            <a:endParaRPr lang="en-US" sz="2200" dirty="0">
              <a:latin typeface="Courier" pitchFamily="2" charset="0"/>
            </a:endParaRPr>
          </a:p>
        </p:txBody>
      </p:sp>
      <p:grpSp>
        <p:nvGrpSpPr>
          <p:cNvPr id="11" name="Group 10">
            <a:extLst>
              <a:ext uri="{FF2B5EF4-FFF2-40B4-BE49-F238E27FC236}">
                <a16:creationId xmlns:a16="http://schemas.microsoft.com/office/drawing/2014/main" id="{C20BCC04-856B-E8D5-1465-FD5CA5C33901}"/>
              </a:ext>
            </a:extLst>
          </p:cNvPr>
          <p:cNvGrpSpPr/>
          <p:nvPr/>
        </p:nvGrpSpPr>
        <p:grpSpPr>
          <a:xfrm>
            <a:off x="661754" y="1819539"/>
            <a:ext cx="1380406" cy="1769839"/>
            <a:chOff x="661754" y="1819539"/>
            <a:chExt cx="1380406" cy="1769839"/>
          </a:xfrm>
        </p:grpSpPr>
        <p:sp>
          <p:nvSpPr>
            <p:cNvPr id="7" name="TextBox 6">
              <a:extLst>
                <a:ext uri="{FF2B5EF4-FFF2-40B4-BE49-F238E27FC236}">
                  <a16:creationId xmlns:a16="http://schemas.microsoft.com/office/drawing/2014/main" id="{F8753067-4D5E-A224-A777-2A85E136F5BF}"/>
                </a:ext>
              </a:extLst>
            </p:cNvPr>
            <p:cNvSpPr txBox="1"/>
            <p:nvPr/>
          </p:nvSpPr>
          <p:spPr>
            <a:xfrm>
              <a:off x="661754" y="3158491"/>
              <a:ext cx="1380406" cy="430887"/>
            </a:xfrm>
            <a:prstGeom prst="rect">
              <a:avLst/>
            </a:prstGeom>
            <a:solidFill>
              <a:schemeClr val="bg1"/>
            </a:solidFill>
            <a:ln w="12700">
              <a:solidFill>
                <a:schemeClr val="tx1"/>
              </a:solidFill>
            </a:ln>
          </p:spPr>
          <p:txBody>
            <a:bodyPr wrap="square" rtlCol="0">
              <a:spAutoFit/>
            </a:bodyPr>
            <a:lstStyle/>
            <a:p>
              <a:pPr algn="ctr"/>
              <a:r>
                <a:rPr lang="en-US" sz="2200" dirty="0">
                  <a:latin typeface="Courier" pitchFamily="2" charset="0"/>
                </a:rPr>
                <a:t>Epochs</a:t>
              </a:r>
            </a:p>
          </p:txBody>
        </p:sp>
        <p:cxnSp>
          <p:nvCxnSpPr>
            <p:cNvPr id="15" name="Straight Arrow Connector 14">
              <a:extLst>
                <a:ext uri="{FF2B5EF4-FFF2-40B4-BE49-F238E27FC236}">
                  <a16:creationId xmlns:a16="http://schemas.microsoft.com/office/drawing/2014/main" id="{4A18FC65-F3F8-D70E-4BD0-DD9E81769A91}"/>
                </a:ext>
              </a:extLst>
            </p:cNvPr>
            <p:cNvCxnSpPr>
              <a:cxnSpLocks/>
              <a:stCxn id="6" idx="2"/>
              <a:endCxn id="7" idx="0"/>
            </p:cNvCxnSpPr>
            <p:nvPr/>
          </p:nvCxnSpPr>
          <p:spPr>
            <a:xfrm flipH="1">
              <a:off x="1351957" y="1819539"/>
              <a:ext cx="4403" cy="13389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B25B185-5128-5CF8-4FF7-790DCCAD9228}"/>
              </a:ext>
            </a:extLst>
          </p:cNvPr>
          <p:cNvGrpSpPr/>
          <p:nvPr/>
        </p:nvGrpSpPr>
        <p:grpSpPr>
          <a:xfrm>
            <a:off x="722714" y="3589378"/>
            <a:ext cx="1258485" cy="1937480"/>
            <a:chOff x="722714" y="3589378"/>
            <a:chExt cx="1258485" cy="1937480"/>
          </a:xfrm>
        </p:grpSpPr>
        <p:sp>
          <p:nvSpPr>
            <p:cNvPr id="8" name="TextBox 7">
              <a:extLst>
                <a:ext uri="{FF2B5EF4-FFF2-40B4-BE49-F238E27FC236}">
                  <a16:creationId xmlns:a16="http://schemas.microsoft.com/office/drawing/2014/main" id="{4840CDC1-309D-50FB-2A4D-7E6DC688E488}"/>
                </a:ext>
              </a:extLst>
            </p:cNvPr>
            <p:cNvSpPr txBox="1"/>
            <p:nvPr/>
          </p:nvSpPr>
          <p:spPr>
            <a:xfrm>
              <a:off x="722714" y="5095971"/>
              <a:ext cx="1258485" cy="430887"/>
            </a:xfrm>
            <a:prstGeom prst="rect">
              <a:avLst/>
            </a:prstGeom>
            <a:solidFill>
              <a:schemeClr val="bg1"/>
            </a:solidFill>
            <a:ln w="12700">
              <a:solidFill>
                <a:schemeClr val="tx1"/>
              </a:solidFill>
            </a:ln>
          </p:spPr>
          <p:txBody>
            <a:bodyPr wrap="square" rtlCol="0">
              <a:spAutoFit/>
            </a:bodyPr>
            <a:lstStyle/>
            <a:p>
              <a:pPr algn="ctr"/>
              <a:r>
                <a:rPr lang="en-US" sz="2200" dirty="0">
                  <a:latin typeface="Courier" pitchFamily="2" charset="0"/>
                </a:rPr>
                <a:t>Evoked</a:t>
              </a:r>
            </a:p>
          </p:txBody>
        </p:sp>
        <p:cxnSp>
          <p:nvCxnSpPr>
            <p:cNvPr id="17" name="Straight Arrow Connector 16">
              <a:extLst>
                <a:ext uri="{FF2B5EF4-FFF2-40B4-BE49-F238E27FC236}">
                  <a16:creationId xmlns:a16="http://schemas.microsoft.com/office/drawing/2014/main" id="{52931441-CFD7-841E-1668-A67C3A68D978}"/>
                </a:ext>
              </a:extLst>
            </p:cNvPr>
            <p:cNvCxnSpPr>
              <a:cxnSpLocks/>
              <a:stCxn id="7" idx="2"/>
              <a:endCxn id="8" idx="0"/>
            </p:cNvCxnSpPr>
            <p:nvPr/>
          </p:nvCxnSpPr>
          <p:spPr>
            <a:xfrm>
              <a:off x="1351957" y="3589378"/>
              <a:ext cx="0" cy="15065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43B8D87-9790-578E-8AC8-93BCF6E06D2C}"/>
              </a:ext>
            </a:extLst>
          </p:cNvPr>
          <p:cNvGrpSpPr/>
          <p:nvPr/>
        </p:nvGrpSpPr>
        <p:grpSpPr>
          <a:xfrm>
            <a:off x="2087880" y="1061109"/>
            <a:ext cx="2268491" cy="1238672"/>
            <a:chOff x="2087880" y="1061109"/>
            <a:chExt cx="2268491" cy="1238672"/>
          </a:xfrm>
        </p:grpSpPr>
        <p:grpSp>
          <p:nvGrpSpPr>
            <p:cNvPr id="37" name="Group 36">
              <a:extLst>
                <a:ext uri="{FF2B5EF4-FFF2-40B4-BE49-F238E27FC236}">
                  <a16:creationId xmlns:a16="http://schemas.microsoft.com/office/drawing/2014/main" id="{EB6BC981-2E3E-45A1-CCCF-BB4A9891D40C}"/>
                </a:ext>
              </a:extLst>
            </p:cNvPr>
            <p:cNvGrpSpPr/>
            <p:nvPr/>
          </p:nvGrpSpPr>
          <p:grpSpPr>
            <a:xfrm>
              <a:off x="2087880" y="1221012"/>
              <a:ext cx="2268491" cy="918865"/>
              <a:chOff x="2926080" y="1260688"/>
              <a:chExt cx="2453640" cy="918865"/>
            </a:xfrm>
            <a:solidFill>
              <a:schemeClr val="bg1"/>
            </a:solidFill>
          </p:grpSpPr>
          <p:sp>
            <p:nvSpPr>
              <p:cNvPr id="25" name="Rectangle 24">
                <a:extLst>
                  <a:ext uri="{FF2B5EF4-FFF2-40B4-BE49-F238E27FC236}">
                    <a16:creationId xmlns:a16="http://schemas.microsoft.com/office/drawing/2014/main" id="{64541E91-CA0B-64BA-7E9B-17122D765AAB}"/>
                  </a:ext>
                </a:extLst>
              </p:cNvPr>
              <p:cNvSpPr/>
              <p:nvPr/>
            </p:nvSpPr>
            <p:spPr>
              <a:xfrm>
                <a:off x="2926080" y="1720121"/>
                <a:ext cx="245364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16E0912F-7268-0087-8B45-5E60A1A1D58D}"/>
                  </a:ext>
                </a:extLst>
              </p:cNvPr>
              <p:cNvGrpSpPr/>
              <p:nvPr/>
            </p:nvGrpSpPr>
            <p:grpSpPr>
              <a:xfrm>
                <a:off x="2926080" y="1260688"/>
                <a:ext cx="2453640" cy="918865"/>
                <a:chOff x="2926080" y="1260688"/>
                <a:chExt cx="2453640" cy="918865"/>
              </a:xfrm>
              <a:grpFill/>
            </p:grpSpPr>
            <p:sp>
              <p:nvSpPr>
                <p:cNvPr id="23" name="Rectangle 22">
                  <a:extLst>
                    <a:ext uri="{FF2B5EF4-FFF2-40B4-BE49-F238E27FC236}">
                      <a16:creationId xmlns:a16="http://schemas.microsoft.com/office/drawing/2014/main" id="{98890CBE-982F-7B95-B0AD-A5A9E220E639}"/>
                    </a:ext>
                  </a:extLst>
                </p:cNvPr>
                <p:cNvSpPr/>
                <p:nvPr/>
              </p:nvSpPr>
              <p:spPr>
                <a:xfrm>
                  <a:off x="2926080" y="1260688"/>
                  <a:ext cx="245364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99AE4E-B79D-A06E-7C08-087D33E59FEB}"/>
                    </a:ext>
                  </a:extLst>
                </p:cNvPr>
                <p:cNvSpPr/>
                <p:nvPr/>
              </p:nvSpPr>
              <p:spPr>
                <a:xfrm>
                  <a:off x="2926080" y="1491521"/>
                  <a:ext cx="245364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C95C311-7034-030C-4389-C180EAD314F1}"/>
                    </a:ext>
                  </a:extLst>
                </p:cNvPr>
                <p:cNvSpPr/>
                <p:nvPr/>
              </p:nvSpPr>
              <p:spPr>
                <a:xfrm>
                  <a:off x="2926080" y="1948721"/>
                  <a:ext cx="245364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Rectangle 28">
              <a:extLst>
                <a:ext uri="{FF2B5EF4-FFF2-40B4-BE49-F238E27FC236}">
                  <a16:creationId xmlns:a16="http://schemas.microsoft.com/office/drawing/2014/main" id="{77934514-E51A-E41A-39A3-E0C4CCCA0B7E}"/>
                </a:ext>
              </a:extLst>
            </p:cNvPr>
            <p:cNvSpPr/>
            <p:nvPr/>
          </p:nvSpPr>
          <p:spPr>
            <a:xfrm>
              <a:off x="2406385" y="1061109"/>
              <a:ext cx="220971" cy="123867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0A7C4A9-090A-BEE8-59B2-7B164CECB769}"/>
                </a:ext>
              </a:extLst>
            </p:cNvPr>
            <p:cNvSpPr/>
            <p:nvPr/>
          </p:nvSpPr>
          <p:spPr>
            <a:xfrm>
              <a:off x="3113508" y="1061109"/>
              <a:ext cx="220971" cy="123867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2165F03-9645-400A-4B27-0D51AD6BE99E}"/>
                </a:ext>
              </a:extLst>
            </p:cNvPr>
            <p:cNvSpPr/>
            <p:nvPr/>
          </p:nvSpPr>
          <p:spPr>
            <a:xfrm>
              <a:off x="3827515" y="1061109"/>
              <a:ext cx="220971" cy="123867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EDDE928-1943-9663-0AFB-2474CAE87482}"/>
              </a:ext>
            </a:extLst>
          </p:cNvPr>
          <p:cNvGrpSpPr/>
          <p:nvPr/>
        </p:nvGrpSpPr>
        <p:grpSpPr>
          <a:xfrm>
            <a:off x="2162546" y="4709697"/>
            <a:ext cx="784848" cy="918865"/>
            <a:chOff x="2162546" y="4709697"/>
            <a:chExt cx="784848" cy="918865"/>
          </a:xfrm>
        </p:grpSpPr>
        <p:grpSp>
          <p:nvGrpSpPr>
            <p:cNvPr id="74" name="Group 73">
              <a:extLst>
                <a:ext uri="{FF2B5EF4-FFF2-40B4-BE49-F238E27FC236}">
                  <a16:creationId xmlns:a16="http://schemas.microsoft.com/office/drawing/2014/main" id="{3541BA3A-26AC-DA46-8EFB-311858AEB817}"/>
                </a:ext>
              </a:extLst>
            </p:cNvPr>
            <p:cNvGrpSpPr/>
            <p:nvPr/>
          </p:nvGrpSpPr>
          <p:grpSpPr>
            <a:xfrm>
              <a:off x="2162546" y="4709697"/>
              <a:ext cx="220970" cy="918865"/>
              <a:chOff x="3244586" y="2969566"/>
              <a:chExt cx="220970" cy="918865"/>
            </a:xfrm>
          </p:grpSpPr>
          <p:sp>
            <p:nvSpPr>
              <p:cNvPr id="75" name="Rectangle 74">
                <a:extLst>
                  <a:ext uri="{FF2B5EF4-FFF2-40B4-BE49-F238E27FC236}">
                    <a16:creationId xmlns:a16="http://schemas.microsoft.com/office/drawing/2014/main" id="{6A38A3ED-04B7-EBC4-9B33-E66732CF2432}"/>
                  </a:ext>
                </a:extLst>
              </p:cNvPr>
              <p:cNvSpPr/>
              <p:nvPr/>
            </p:nvSpPr>
            <p:spPr>
              <a:xfrm>
                <a:off x="3244586" y="34289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700BDB1-20BE-B42C-E99B-075CC6E2ABD8}"/>
                  </a:ext>
                </a:extLst>
              </p:cNvPr>
              <p:cNvSpPr/>
              <p:nvPr/>
            </p:nvSpPr>
            <p:spPr>
              <a:xfrm>
                <a:off x="3244586" y="2969566"/>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54CDAC5-887E-A9E5-97B6-46E12B9C33AE}"/>
                  </a:ext>
                </a:extLst>
              </p:cNvPr>
              <p:cNvSpPr/>
              <p:nvPr/>
            </p:nvSpPr>
            <p:spPr>
              <a:xfrm>
                <a:off x="3244586" y="32003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4C08C08-F0C2-B02C-EB2D-5C5CD0FF2766}"/>
                  </a:ext>
                </a:extLst>
              </p:cNvPr>
              <p:cNvSpPr/>
              <p:nvPr/>
            </p:nvSpPr>
            <p:spPr>
              <a:xfrm>
                <a:off x="3244586" y="36575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BDBC13E4-DFCD-CDE5-BB84-89FB4A676445}"/>
                </a:ext>
              </a:extLst>
            </p:cNvPr>
            <p:cNvGrpSpPr/>
            <p:nvPr/>
          </p:nvGrpSpPr>
          <p:grpSpPr>
            <a:xfrm>
              <a:off x="2726424" y="4709697"/>
              <a:ext cx="220970" cy="918865"/>
              <a:chOff x="3244586" y="2969566"/>
              <a:chExt cx="220970" cy="918865"/>
            </a:xfrm>
            <a:solidFill>
              <a:schemeClr val="accent5">
                <a:lumMod val="20000"/>
                <a:lumOff val="80000"/>
              </a:schemeClr>
            </a:solidFill>
          </p:grpSpPr>
          <p:sp>
            <p:nvSpPr>
              <p:cNvPr id="80" name="Rectangle 79">
                <a:extLst>
                  <a:ext uri="{FF2B5EF4-FFF2-40B4-BE49-F238E27FC236}">
                    <a16:creationId xmlns:a16="http://schemas.microsoft.com/office/drawing/2014/main" id="{569691CE-ED68-4661-E24B-5E91073761F1}"/>
                  </a:ext>
                </a:extLst>
              </p:cNvPr>
              <p:cNvSpPr/>
              <p:nvPr/>
            </p:nvSpPr>
            <p:spPr>
              <a:xfrm>
                <a:off x="3244586" y="3428999"/>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FB750D8-9DCC-BC4C-4870-E4AFE849D66E}"/>
                  </a:ext>
                </a:extLst>
              </p:cNvPr>
              <p:cNvSpPr/>
              <p:nvPr/>
            </p:nvSpPr>
            <p:spPr>
              <a:xfrm>
                <a:off x="3244586" y="2969566"/>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31E6CCE-6412-FA41-87C2-9F0EC69875A4}"/>
                  </a:ext>
                </a:extLst>
              </p:cNvPr>
              <p:cNvSpPr/>
              <p:nvPr/>
            </p:nvSpPr>
            <p:spPr>
              <a:xfrm>
                <a:off x="3244586" y="3200399"/>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FDD2693-9E44-6F5B-CD25-13D9F8B9C53E}"/>
                  </a:ext>
                </a:extLst>
              </p:cNvPr>
              <p:cNvSpPr/>
              <p:nvPr/>
            </p:nvSpPr>
            <p:spPr>
              <a:xfrm>
                <a:off x="3244586" y="3657599"/>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a:extLst>
              <a:ext uri="{FF2B5EF4-FFF2-40B4-BE49-F238E27FC236}">
                <a16:creationId xmlns:a16="http://schemas.microsoft.com/office/drawing/2014/main" id="{9A0A79ED-5C1E-94F1-1850-77628D532064}"/>
              </a:ext>
            </a:extLst>
          </p:cNvPr>
          <p:cNvGrpSpPr/>
          <p:nvPr/>
        </p:nvGrpSpPr>
        <p:grpSpPr>
          <a:xfrm>
            <a:off x="2273031" y="3848755"/>
            <a:ext cx="1885940" cy="860942"/>
            <a:chOff x="2273031" y="3848755"/>
            <a:chExt cx="1885940" cy="860942"/>
          </a:xfrm>
        </p:grpSpPr>
        <p:cxnSp>
          <p:nvCxnSpPr>
            <p:cNvPr id="85" name="Straight Arrow Connector 84">
              <a:extLst>
                <a:ext uri="{FF2B5EF4-FFF2-40B4-BE49-F238E27FC236}">
                  <a16:creationId xmlns:a16="http://schemas.microsoft.com/office/drawing/2014/main" id="{AB10170A-4A46-7A7D-B2AD-0E2A047EB197}"/>
                </a:ext>
              </a:extLst>
            </p:cNvPr>
            <p:cNvCxnSpPr>
              <a:stCxn id="43" idx="2"/>
              <a:endCxn id="76" idx="0"/>
            </p:cNvCxnSpPr>
            <p:nvPr/>
          </p:nvCxnSpPr>
          <p:spPr>
            <a:xfrm>
              <a:off x="2273031" y="3848755"/>
              <a:ext cx="0" cy="860942"/>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3AA4DEA-183E-88C7-131C-D6846754352B}"/>
                </a:ext>
              </a:extLst>
            </p:cNvPr>
            <p:cNvCxnSpPr>
              <a:cxnSpLocks/>
              <a:stCxn id="58" idx="2"/>
              <a:endCxn id="76" idx="0"/>
            </p:cNvCxnSpPr>
            <p:nvPr/>
          </p:nvCxnSpPr>
          <p:spPr>
            <a:xfrm flipH="1">
              <a:off x="2273031" y="3848755"/>
              <a:ext cx="438154" cy="860942"/>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E86C8B89-3EA2-D126-4536-EC5291D2481F}"/>
                </a:ext>
              </a:extLst>
            </p:cNvPr>
            <p:cNvCxnSpPr>
              <a:cxnSpLocks/>
              <a:stCxn id="63" idx="2"/>
              <a:endCxn id="76" idx="0"/>
            </p:cNvCxnSpPr>
            <p:nvPr/>
          </p:nvCxnSpPr>
          <p:spPr>
            <a:xfrm flipH="1">
              <a:off x="2273031" y="3848755"/>
              <a:ext cx="1447786" cy="860942"/>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A0CD3162-2A92-8923-4231-0341CCFA8885}"/>
                </a:ext>
              </a:extLst>
            </p:cNvPr>
            <p:cNvCxnSpPr>
              <a:cxnSpLocks/>
              <a:stCxn id="73" idx="2"/>
              <a:endCxn id="76" idx="0"/>
            </p:cNvCxnSpPr>
            <p:nvPr/>
          </p:nvCxnSpPr>
          <p:spPr>
            <a:xfrm flipH="1">
              <a:off x="2273031" y="3848755"/>
              <a:ext cx="1885940" cy="860942"/>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95" name="Picture 94">
            <a:extLst>
              <a:ext uri="{FF2B5EF4-FFF2-40B4-BE49-F238E27FC236}">
                <a16:creationId xmlns:a16="http://schemas.microsoft.com/office/drawing/2014/main" id="{304FD258-6E27-0722-C0FA-B1652D3953E1}"/>
              </a:ext>
            </a:extLst>
          </p:cNvPr>
          <p:cNvPicPr>
            <a:picLocks noChangeAspect="1"/>
          </p:cNvPicPr>
          <p:nvPr/>
        </p:nvPicPr>
        <p:blipFill>
          <a:blip r:embed="rId4"/>
          <a:stretch>
            <a:fillRect/>
          </a:stretch>
        </p:blipFill>
        <p:spPr>
          <a:xfrm>
            <a:off x="7302789" y="4177897"/>
            <a:ext cx="2386164" cy="1597190"/>
          </a:xfrm>
          <a:prstGeom prst="rect">
            <a:avLst/>
          </a:prstGeom>
        </p:spPr>
      </p:pic>
      <p:cxnSp>
        <p:nvCxnSpPr>
          <p:cNvPr id="98" name="Straight Arrow Connector 97">
            <a:extLst>
              <a:ext uri="{FF2B5EF4-FFF2-40B4-BE49-F238E27FC236}">
                <a16:creationId xmlns:a16="http://schemas.microsoft.com/office/drawing/2014/main" id="{096E28BD-A523-6BD8-F30B-35C2B87C690D}"/>
              </a:ext>
            </a:extLst>
          </p:cNvPr>
          <p:cNvCxnSpPr>
            <a:cxnSpLocks/>
          </p:cNvCxnSpPr>
          <p:nvPr/>
        </p:nvCxnSpPr>
        <p:spPr>
          <a:xfrm>
            <a:off x="8495871" y="2817087"/>
            <a:ext cx="0" cy="9218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AC69CCBC-DEC7-4BD1-FFFF-BB6A9EBAA726}"/>
              </a:ext>
            </a:extLst>
          </p:cNvPr>
          <p:cNvSpPr txBox="1"/>
          <p:nvPr/>
        </p:nvSpPr>
        <p:spPr>
          <a:xfrm>
            <a:off x="8610600" y="3076084"/>
            <a:ext cx="2469974" cy="400110"/>
          </a:xfrm>
          <a:prstGeom prst="rect">
            <a:avLst/>
          </a:prstGeom>
          <a:noFill/>
          <a:ln w="12700">
            <a:noFill/>
          </a:ln>
        </p:spPr>
        <p:txBody>
          <a:bodyPr wrap="square" rtlCol="0">
            <a:spAutoFit/>
          </a:bodyPr>
          <a:lstStyle/>
          <a:p>
            <a:pPr algn="ctr"/>
            <a:r>
              <a:rPr lang="en-US" sz="2000" dirty="0" err="1">
                <a:latin typeface="Courier" pitchFamily="2" charset="0"/>
              </a:rPr>
              <a:t>apply_inverse</a:t>
            </a:r>
            <a:r>
              <a:rPr lang="en-US" sz="2000" dirty="0">
                <a:latin typeface="Courier" pitchFamily="2" charset="0"/>
              </a:rPr>
              <a:t>()</a:t>
            </a:r>
          </a:p>
        </p:txBody>
      </p:sp>
      <p:grpSp>
        <p:nvGrpSpPr>
          <p:cNvPr id="28" name="Group 27">
            <a:extLst>
              <a:ext uri="{FF2B5EF4-FFF2-40B4-BE49-F238E27FC236}">
                <a16:creationId xmlns:a16="http://schemas.microsoft.com/office/drawing/2014/main" id="{45893BA2-8FC4-CB29-3B4C-991FDCA03CE4}"/>
              </a:ext>
            </a:extLst>
          </p:cNvPr>
          <p:cNvGrpSpPr/>
          <p:nvPr/>
        </p:nvGrpSpPr>
        <p:grpSpPr>
          <a:xfrm>
            <a:off x="7765543" y="959100"/>
            <a:ext cx="1460656" cy="1772488"/>
            <a:chOff x="7765543" y="959100"/>
            <a:chExt cx="1460656" cy="1772488"/>
          </a:xfrm>
        </p:grpSpPr>
        <p:pic>
          <p:nvPicPr>
            <p:cNvPr id="97" name="Picture 96">
              <a:extLst>
                <a:ext uri="{FF2B5EF4-FFF2-40B4-BE49-F238E27FC236}">
                  <a16:creationId xmlns:a16="http://schemas.microsoft.com/office/drawing/2014/main" id="{11670A42-CE87-62AB-0FCB-F55715871354}"/>
                </a:ext>
              </a:extLst>
            </p:cNvPr>
            <p:cNvPicPr>
              <a:picLocks noChangeAspect="1"/>
            </p:cNvPicPr>
            <p:nvPr/>
          </p:nvPicPr>
          <p:blipFill>
            <a:blip r:embed="rId5"/>
            <a:stretch>
              <a:fillRect/>
            </a:stretch>
          </p:blipFill>
          <p:spPr>
            <a:xfrm>
              <a:off x="7765543" y="1376340"/>
              <a:ext cx="1460656" cy="1355248"/>
            </a:xfrm>
            <a:prstGeom prst="rect">
              <a:avLst/>
            </a:prstGeom>
          </p:spPr>
        </p:pic>
        <p:sp>
          <p:nvSpPr>
            <p:cNvPr id="106" name="TextBox 105">
              <a:extLst>
                <a:ext uri="{FF2B5EF4-FFF2-40B4-BE49-F238E27FC236}">
                  <a16:creationId xmlns:a16="http://schemas.microsoft.com/office/drawing/2014/main" id="{C6ADCC27-2689-198C-AB1D-B2A71F4F46DB}"/>
                </a:ext>
              </a:extLst>
            </p:cNvPr>
            <p:cNvSpPr txBox="1"/>
            <p:nvPr/>
          </p:nvSpPr>
          <p:spPr>
            <a:xfrm>
              <a:off x="7866629" y="959100"/>
              <a:ext cx="1258485" cy="430887"/>
            </a:xfrm>
            <a:prstGeom prst="rect">
              <a:avLst/>
            </a:prstGeom>
            <a:noFill/>
            <a:ln w="12700">
              <a:noFill/>
            </a:ln>
          </p:spPr>
          <p:txBody>
            <a:bodyPr wrap="square" rtlCol="0">
              <a:spAutoFit/>
            </a:bodyPr>
            <a:lstStyle/>
            <a:p>
              <a:pPr algn="ctr"/>
              <a:r>
                <a:rPr lang="en-US" sz="2200" dirty="0">
                  <a:latin typeface="Courier" pitchFamily="2" charset="0"/>
                </a:rPr>
                <a:t>Evoked</a:t>
              </a:r>
            </a:p>
          </p:txBody>
        </p:sp>
      </p:grpSp>
      <p:sp>
        <p:nvSpPr>
          <p:cNvPr id="108" name="Title 1">
            <a:extLst>
              <a:ext uri="{FF2B5EF4-FFF2-40B4-BE49-F238E27FC236}">
                <a16:creationId xmlns:a16="http://schemas.microsoft.com/office/drawing/2014/main" id="{7839A790-58E8-E973-03C4-63B7B0251A2E}"/>
              </a:ext>
            </a:extLst>
          </p:cNvPr>
          <p:cNvSpPr txBox="1">
            <a:spLocks/>
          </p:cNvSpPr>
          <p:nvPr/>
        </p:nvSpPr>
        <p:spPr>
          <a:xfrm>
            <a:off x="3155348" y="2268636"/>
            <a:ext cx="2121333" cy="433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t>channels x time</a:t>
            </a:r>
          </a:p>
        </p:txBody>
      </p:sp>
      <p:sp>
        <p:nvSpPr>
          <p:cNvPr id="109" name="Title 1">
            <a:extLst>
              <a:ext uri="{FF2B5EF4-FFF2-40B4-BE49-F238E27FC236}">
                <a16:creationId xmlns:a16="http://schemas.microsoft.com/office/drawing/2014/main" id="{3F2DAD2E-E67D-1AF0-43E3-8B4A896CD7A0}"/>
              </a:ext>
            </a:extLst>
          </p:cNvPr>
          <p:cNvSpPr txBox="1">
            <a:spLocks/>
          </p:cNvSpPr>
          <p:nvPr/>
        </p:nvSpPr>
        <p:spPr>
          <a:xfrm>
            <a:off x="3259823" y="4119144"/>
            <a:ext cx="3066328" cy="433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t>epochs x channels x time</a:t>
            </a:r>
          </a:p>
        </p:txBody>
      </p:sp>
      <p:sp>
        <p:nvSpPr>
          <p:cNvPr id="110" name="Title 1">
            <a:extLst>
              <a:ext uri="{FF2B5EF4-FFF2-40B4-BE49-F238E27FC236}">
                <a16:creationId xmlns:a16="http://schemas.microsoft.com/office/drawing/2014/main" id="{354B609D-FC2C-7919-DD69-AA64A8A95FA5}"/>
              </a:ext>
            </a:extLst>
          </p:cNvPr>
          <p:cNvSpPr txBox="1">
            <a:spLocks/>
          </p:cNvSpPr>
          <p:nvPr/>
        </p:nvSpPr>
        <p:spPr>
          <a:xfrm>
            <a:off x="3314409" y="5381020"/>
            <a:ext cx="1992484" cy="4336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00" dirty="0"/>
              <a:t>channels x time</a:t>
            </a:r>
          </a:p>
        </p:txBody>
      </p:sp>
      <p:sp>
        <p:nvSpPr>
          <p:cNvPr id="18" name="TextBox 17">
            <a:extLst>
              <a:ext uri="{FF2B5EF4-FFF2-40B4-BE49-F238E27FC236}">
                <a16:creationId xmlns:a16="http://schemas.microsoft.com/office/drawing/2014/main" id="{8273BED6-5A13-A3AD-0B63-45992FBFBCEB}"/>
              </a:ext>
            </a:extLst>
          </p:cNvPr>
          <p:cNvSpPr txBox="1"/>
          <p:nvPr/>
        </p:nvSpPr>
        <p:spPr>
          <a:xfrm>
            <a:off x="1905088" y="6382925"/>
            <a:ext cx="3321643" cy="461665"/>
          </a:xfrm>
          <a:prstGeom prst="rect">
            <a:avLst/>
          </a:prstGeom>
          <a:noFill/>
        </p:spPr>
        <p:txBody>
          <a:bodyPr wrap="square" rtlCol="0">
            <a:spAutoFit/>
          </a:bodyPr>
          <a:lstStyle/>
          <a:p>
            <a:r>
              <a:rPr lang="en-US" sz="2400" dirty="0"/>
              <a:t>Sensor-space analysis</a:t>
            </a:r>
          </a:p>
        </p:txBody>
      </p:sp>
      <p:sp>
        <p:nvSpPr>
          <p:cNvPr id="19" name="TextBox 18">
            <a:extLst>
              <a:ext uri="{FF2B5EF4-FFF2-40B4-BE49-F238E27FC236}">
                <a16:creationId xmlns:a16="http://schemas.microsoft.com/office/drawing/2014/main" id="{FABE19F2-7A77-05C5-0F42-88AC497ACF91}"/>
              </a:ext>
            </a:extLst>
          </p:cNvPr>
          <p:cNvSpPr txBox="1"/>
          <p:nvPr/>
        </p:nvSpPr>
        <p:spPr>
          <a:xfrm>
            <a:off x="7758931" y="6372169"/>
            <a:ext cx="3321643" cy="461665"/>
          </a:xfrm>
          <a:prstGeom prst="rect">
            <a:avLst/>
          </a:prstGeom>
          <a:noFill/>
        </p:spPr>
        <p:txBody>
          <a:bodyPr wrap="square" rtlCol="0">
            <a:spAutoFit/>
          </a:bodyPr>
          <a:lstStyle/>
          <a:p>
            <a:r>
              <a:rPr lang="en-US" sz="2400" dirty="0"/>
              <a:t>Source-space analysis</a:t>
            </a:r>
          </a:p>
        </p:txBody>
      </p:sp>
      <p:grpSp>
        <p:nvGrpSpPr>
          <p:cNvPr id="34" name="Group 33">
            <a:extLst>
              <a:ext uri="{FF2B5EF4-FFF2-40B4-BE49-F238E27FC236}">
                <a16:creationId xmlns:a16="http://schemas.microsoft.com/office/drawing/2014/main" id="{C9A80EAA-C469-3309-F095-8024C299F770}"/>
              </a:ext>
            </a:extLst>
          </p:cNvPr>
          <p:cNvGrpSpPr/>
          <p:nvPr/>
        </p:nvGrpSpPr>
        <p:grpSpPr>
          <a:xfrm>
            <a:off x="2162546" y="2865352"/>
            <a:ext cx="2106910" cy="983403"/>
            <a:chOff x="2162546" y="2865352"/>
            <a:chExt cx="2106910" cy="983403"/>
          </a:xfrm>
        </p:grpSpPr>
        <p:grpSp>
          <p:nvGrpSpPr>
            <p:cNvPr id="27" name="Group 26">
              <a:extLst>
                <a:ext uri="{FF2B5EF4-FFF2-40B4-BE49-F238E27FC236}">
                  <a16:creationId xmlns:a16="http://schemas.microsoft.com/office/drawing/2014/main" id="{5A00960E-A99E-0706-8EF9-BEE3C34AB762}"/>
                </a:ext>
              </a:extLst>
            </p:cNvPr>
            <p:cNvGrpSpPr/>
            <p:nvPr/>
          </p:nvGrpSpPr>
          <p:grpSpPr>
            <a:xfrm>
              <a:off x="2162546" y="2929890"/>
              <a:ext cx="2106910" cy="918865"/>
              <a:chOff x="2162546" y="2929890"/>
              <a:chExt cx="2106910" cy="918865"/>
            </a:xfrm>
          </p:grpSpPr>
          <p:grpSp>
            <p:nvGrpSpPr>
              <p:cNvPr id="10" name="Group 9">
                <a:extLst>
                  <a:ext uri="{FF2B5EF4-FFF2-40B4-BE49-F238E27FC236}">
                    <a16:creationId xmlns:a16="http://schemas.microsoft.com/office/drawing/2014/main" id="{B9D491F8-B037-10AC-C9CA-1657C8463B26}"/>
                  </a:ext>
                </a:extLst>
              </p:cNvPr>
              <p:cNvGrpSpPr/>
              <p:nvPr/>
            </p:nvGrpSpPr>
            <p:grpSpPr>
              <a:xfrm>
                <a:off x="2162546" y="2929890"/>
                <a:ext cx="1882116" cy="918865"/>
                <a:chOff x="2162546" y="2929890"/>
                <a:chExt cx="1882116" cy="918865"/>
              </a:xfrm>
            </p:grpSpPr>
            <p:grpSp>
              <p:nvGrpSpPr>
                <p:cNvPr id="3" name="Group 2">
                  <a:extLst>
                    <a:ext uri="{FF2B5EF4-FFF2-40B4-BE49-F238E27FC236}">
                      <a16:creationId xmlns:a16="http://schemas.microsoft.com/office/drawing/2014/main" id="{DD273AB3-4525-A943-ADFF-A1BC9EC3A199}"/>
                    </a:ext>
                  </a:extLst>
                </p:cNvPr>
                <p:cNvGrpSpPr/>
                <p:nvPr/>
              </p:nvGrpSpPr>
              <p:grpSpPr>
                <a:xfrm>
                  <a:off x="2162546" y="2929890"/>
                  <a:ext cx="659124" cy="918865"/>
                  <a:chOff x="2162546" y="2929890"/>
                  <a:chExt cx="659124" cy="918865"/>
                </a:xfrm>
              </p:grpSpPr>
              <p:grpSp>
                <p:nvGrpSpPr>
                  <p:cNvPr id="49" name="Group 48">
                    <a:extLst>
                      <a:ext uri="{FF2B5EF4-FFF2-40B4-BE49-F238E27FC236}">
                        <a16:creationId xmlns:a16="http://schemas.microsoft.com/office/drawing/2014/main" id="{DD63D756-1E21-51CD-1D81-BBE20C4A810E}"/>
                      </a:ext>
                    </a:extLst>
                  </p:cNvPr>
                  <p:cNvGrpSpPr/>
                  <p:nvPr/>
                </p:nvGrpSpPr>
                <p:grpSpPr>
                  <a:xfrm>
                    <a:off x="2375906" y="2929890"/>
                    <a:ext cx="220970" cy="918865"/>
                    <a:chOff x="3244586" y="2969566"/>
                    <a:chExt cx="220970" cy="918865"/>
                  </a:xfrm>
                  <a:solidFill>
                    <a:schemeClr val="accent5">
                      <a:lumMod val="20000"/>
                      <a:lumOff val="80000"/>
                    </a:schemeClr>
                  </a:solidFill>
                </p:grpSpPr>
                <p:sp>
                  <p:nvSpPr>
                    <p:cNvPr id="50" name="Rectangle 49">
                      <a:extLst>
                        <a:ext uri="{FF2B5EF4-FFF2-40B4-BE49-F238E27FC236}">
                          <a16:creationId xmlns:a16="http://schemas.microsoft.com/office/drawing/2014/main" id="{86141A1D-66F9-9C70-8DA9-6EA94E1308D9}"/>
                        </a:ext>
                      </a:extLst>
                    </p:cNvPr>
                    <p:cNvSpPr/>
                    <p:nvPr/>
                  </p:nvSpPr>
                  <p:spPr>
                    <a:xfrm>
                      <a:off x="3244586" y="3428999"/>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5A19E18-DC67-D01A-8E06-F21755D47909}"/>
                        </a:ext>
                      </a:extLst>
                    </p:cNvPr>
                    <p:cNvSpPr/>
                    <p:nvPr/>
                  </p:nvSpPr>
                  <p:spPr>
                    <a:xfrm>
                      <a:off x="3244586" y="2969566"/>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5955025-0C73-B539-0154-A996EE85DDA5}"/>
                        </a:ext>
                      </a:extLst>
                    </p:cNvPr>
                    <p:cNvSpPr/>
                    <p:nvPr/>
                  </p:nvSpPr>
                  <p:spPr>
                    <a:xfrm>
                      <a:off x="3244586" y="3200399"/>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F5910B-6EFD-6D76-F99A-F5B25BC2B7EA}"/>
                        </a:ext>
                      </a:extLst>
                    </p:cNvPr>
                    <p:cNvSpPr/>
                    <p:nvPr/>
                  </p:nvSpPr>
                  <p:spPr>
                    <a:xfrm>
                      <a:off x="3244586" y="3657599"/>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F38338E-DA3B-CC3D-882B-F308143BE818}"/>
                      </a:ext>
                    </a:extLst>
                  </p:cNvPr>
                  <p:cNvGrpSpPr/>
                  <p:nvPr/>
                </p:nvGrpSpPr>
                <p:grpSpPr>
                  <a:xfrm>
                    <a:off x="2162546" y="2929890"/>
                    <a:ext cx="659124" cy="918865"/>
                    <a:chOff x="2162546" y="2929890"/>
                    <a:chExt cx="659124" cy="918865"/>
                  </a:xfrm>
                </p:grpSpPr>
                <p:grpSp>
                  <p:nvGrpSpPr>
                    <p:cNvPr id="48" name="Group 47">
                      <a:extLst>
                        <a:ext uri="{FF2B5EF4-FFF2-40B4-BE49-F238E27FC236}">
                          <a16:creationId xmlns:a16="http://schemas.microsoft.com/office/drawing/2014/main" id="{D29B9E00-E6A2-EA5A-741B-F55C8B7130C8}"/>
                        </a:ext>
                      </a:extLst>
                    </p:cNvPr>
                    <p:cNvGrpSpPr/>
                    <p:nvPr/>
                  </p:nvGrpSpPr>
                  <p:grpSpPr>
                    <a:xfrm>
                      <a:off x="2162546" y="2929890"/>
                      <a:ext cx="220970" cy="918865"/>
                      <a:chOff x="3244586" y="2969566"/>
                      <a:chExt cx="220970" cy="918865"/>
                    </a:xfrm>
                  </p:grpSpPr>
                  <p:sp>
                    <p:nvSpPr>
                      <p:cNvPr id="39" name="Rectangle 38">
                        <a:extLst>
                          <a:ext uri="{FF2B5EF4-FFF2-40B4-BE49-F238E27FC236}">
                            <a16:creationId xmlns:a16="http://schemas.microsoft.com/office/drawing/2014/main" id="{8E5FBC8A-E8F1-77B7-D17C-E61A5D09BE9A}"/>
                          </a:ext>
                        </a:extLst>
                      </p:cNvPr>
                      <p:cNvSpPr/>
                      <p:nvPr/>
                    </p:nvSpPr>
                    <p:spPr>
                      <a:xfrm>
                        <a:off x="3244586" y="34289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E1E0383-F4D8-9A29-58E5-340C2CA00BB7}"/>
                          </a:ext>
                        </a:extLst>
                      </p:cNvPr>
                      <p:cNvSpPr/>
                      <p:nvPr/>
                    </p:nvSpPr>
                    <p:spPr>
                      <a:xfrm>
                        <a:off x="3244586" y="2969566"/>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B5430FF-E9A9-1BC6-DF87-0025703E3188}"/>
                          </a:ext>
                        </a:extLst>
                      </p:cNvPr>
                      <p:cNvSpPr/>
                      <p:nvPr/>
                    </p:nvSpPr>
                    <p:spPr>
                      <a:xfrm>
                        <a:off x="3244586" y="32003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95E8003-E815-5C4C-D588-276EF3721132}"/>
                          </a:ext>
                        </a:extLst>
                      </p:cNvPr>
                      <p:cNvSpPr/>
                      <p:nvPr/>
                    </p:nvSpPr>
                    <p:spPr>
                      <a:xfrm>
                        <a:off x="3244586" y="36575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D82B92D9-AD29-5658-A17D-403904C5938F}"/>
                        </a:ext>
                      </a:extLst>
                    </p:cNvPr>
                    <p:cNvGrpSpPr/>
                    <p:nvPr/>
                  </p:nvGrpSpPr>
                  <p:grpSpPr>
                    <a:xfrm>
                      <a:off x="2600700" y="2929890"/>
                      <a:ext cx="220970" cy="918865"/>
                      <a:chOff x="3244586" y="2969566"/>
                      <a:chExt cx="220970" cy="918865"/>
                    </a:xfrm>
                  </p:grpSpPr>
                  <p:sp>
                    <p:nvSpPr>
                      <p:cNvPr id="55" name="Rectangle 54">
                        <a:extLst>
                          <a:ext uri="{FF2B5EF4-FFF2-40B4-BE49-F238E27FC236}">
                            <a16:creationId xmlns:a16="http://schemas.microsoft.com/office/drawing/2014/main" id="{35293FDC-9990-973F-B2C3-B54FC8754F9D}"/>
                          </a:ext>
                        </a:extLst>
                      </p:cNvPr>
                      <p:cNvSpPr/>
                      <p:nvPr/>
                    </p:nvSpPr>
                    <p:spPr>
                      <a:xfrm>
                        <a:off x="3244586" y="34289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5525EA3-09EC-059F-8FCE-7AC5CD754E16}"/>
                          </a:ext>
                        </a:extLst>
                      </p:cNvPr>
                      <p:cNvSpPr/>
                      <p:nvPr/>
                    </p:nvSpPr>
                    <p:spPr>
                      <a:xfrm>
                        <a:off x="3244586" y="2969566"/>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E7CDE2D-1B61-FBD1-DAAC-F3DBA91B4D5B}"/>
                          </a:ext>
                        </a:extLst>
                      </p:cNvPr>
                      <p:cNvSpPr/>
                      <p:nvPr/>
                    </p:nvSpPr>
                    <p:spPr>
                      <a:xfrm>
                        <a:off x="3244586" y="32003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427FB9A-728E-6F3C-B91A-6F924ED48EC8}"/>
                          </a:ext>
                        </a:extLst>
                      </p:cNvPr>
                      <p:cNvSpPr/>
                      <p:nvPr/>
                    </p:nvSpPr>
                    <p:spPr>
                      <a:xfrm>
                        <a:off x="3244586" y="36575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4" name="Group 63">
                  <a:extLst>
                    <a:ext uri="{FF2B5EF4-FFF2-40B4-BE49-F238E27FC236}">
                      <a16:creationId xmlns:a16="http://schemas.microsoft.com/office/drawing/2014/main" id="{CF0A74E3-F88A-D98E-1AE4-901A13797CE1}"/>
                    </a:ext>
                  </a:extLst>
                </p:cNvPr>
                <p:cNvGrpSpPr/>
                <p:nvPr/>
              </p:nvGrpSpPr>
              <p:grpSpPr>
                <a:xfrm>
                  <a:off x="3823692" y="2929890"/>
                  <a:ext cx="220970" cy="918865"/>
                  <a:chOff x="3244586" y="2969566"/>
                  <a:chExt cx="220970" cy="918865"/>
                </a:xfrm>
                <a:solidFill>
                  <a:schemeClr val="accent5">
                    <a:lumMod val="20000"/>
                    <a:lumOff val="80000"/>
                  </a:schemeClr>
                </a:solidFill>
              </p:grpSpPr>
              <p:sp>
                <p:nvSpPr>
                  <p:cNvPr id="65" name="Rectangle 64">
                    <a:extLst>
                      <a:ext uri="{FF2B5EF4-FFF2-40B4-BE49-F238E27FC236}">
                        <a16:creationId xmlns:a16="http://schemas.microsoft.com/office/drawing/2014/main" id="{C54D9586-D469-0F21-5AF9-46FACBB6F676}"/>
                      </a:ext>
                    </a:extLst>
                  </p:cNvPr>
                  <p:cNvSpPr/>
                  <p:nvPr/>
                </p:nvSpPr>
                <p:spPr>
                  <a:xfrm>
                    <a:off x="3244586" y="3428999"/>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5DE39F6-AA41-B5D1-D86E-96D6F4063AB4}"/>
                      </a:ext>
                    </a:extLst>
                  </p:cNvPr>
                  <p:cNvSpPr/>
                  <p:nvPr/>
                </p:nvSpPr>
                <p:spPr>
                  <a:xfrm>
                    <a:off x="3244586" y="2969566"/>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B1BFB5-6140-23B3-53B3-B85087486DDD}"/>
                      </a:ext>
                    </a:extLst>
                  </p:cNvPr>
                  <p:cNvSpPr/>
                  <p:nvPr/>
                </p:nvSpPr>
                <p:spPr>
                  <a:xfrm>
                    <a:off x="3244586" y="3200399"/>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E538EB5-7478-34C3-ECFA-E98D23827DD8}"/>
                      </a:ext>
                    </a:extLst>
                  </p:cNvPr>
                  <p:cNvSpPr/>
                  <p:nvPr/>
                </p:nvSpPr>
                <p:spPr>
                  <a:xfrm>
                    <a:off x="3244586" y="3657599"/>
                    <a:ext cx="220970" cy="2308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2F4D8038-D6A0-7CB0-4E2E-FA0952493236}"/>
                  </a:ext>
                </a:extLst>
              </p:cNvPr>
              <p:cNvGrpSpPr/>
              <p:nvPr/>
            </p:nvGrpSpPr>
            <p:grpSpPr>
              <a:xfrm>
                <a:off x="3610332" y="2929890"/>
                <a:ext cx="659124" cy="918865"/>
                <a:chOff x="3610332" y="2929890"/>
                <a:chExt cx="659124" cy="918865"/>
              </a:xfrm>
            </p:grpSpPr>
            <p:grpSp>
              <p:nvGrpSpPr>
                <p:cNvPr id="59" name="Group 58">
                  <a:extLst>
                    <a:ext uri="{FF2B5EF4-FFF2-40B4-BE49-F238E27FC236}">
                      <a16:creationId xmlns:a16="http://schemas.microsoft.com/office/drawing/2014/main" id="{AF34CF05-085C-933E-12E7-0ED97C711521}"/>
                    </a:ext>
                  </a:extLst>
                </p:cNvPr>
                <p:cNvGrpSpPr/>
                <p:nvPr/>
              </p:nvGrpSpPr>
              <p:grpSpPr>
                <a:xfrm>
                  <a:off x="3610332" y="2929890"/>
                  <a:ext cx="220970" cy="918865"/>
                  <a:chOff x="3244586" y="2969566"/>
                  <a:chExt cx="220970" cy="918865"/>
                </a:xfrm>
              </p:grpSpPr>
              <p:sp>
                <p:nvSpPr>
                  <p:cNvPr id="60" name="Rectangle 59">
                    <a:extLst>
                      <a:ext uri="{FF2B5EF4-FFF2-40B4-BE49-F238E27FC236}">
                        <a16:creationId xmlns:a16="http://schemas.microsoft.com/office/drawing/2014/main" id="{FEC420B2-3B64-FD8B-714A-7369494A16E1}"/>
                      </a:ext>
                    </a:extLst>
                  </p:cNvPr>
                  <p:cNvSpPr/>
                  <p:nvPr/>
                </p:nvSpPr>
                <p:spPr>
                  <a:xfrm>
                    <a:off x="3244586" y="34289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00D8598-85A4-FEB5-49BC-162418E80910}"/>
                      </a:ext>
                    </a:extLst>
                  </p:cNvPr>
                  <p:cNvSpPr/>
                  <p:nvPr/>
                </p:nvSpPr>
                <p:spPr>
                  <a:xfrm>
                    <a:off x="3244586" y="2969566"/>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1483831-D352-836C-F9C9-36AB14C25B18}"/>
                      </a:ext>
                    </a:extLst>
                  </p:cNvPr>
                  <p:cNvSpPr/>
                  <p:nvPr/>
                </p:nvSpPr>
                <p:spPr>
                  <a:xfrm>
                    <a:off x="3244586" y="32003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E01FBFE-CA70-58FC-BC8D-FFC192010345}"/>
                      </a:ext>
                    </a:extLst>
                  </p:cNvPr>
                  <p:cNvSpPr/>
                  <p:nvPr/>
                </p:nvSpPr>
                <p:spPr>
                  <a:xfrm>
                    <a:off x="3244586" y="36575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027AE9C1-463B-2BCA-FFD4-B099B92A9E37}"/>
                    </a:ext>
                  </a:extLst>
                </p:cNvPr>
                <p:cNvGrpSpPr/>
                <p:nvPr/>
              </p:nvGrpSpPr>
              <p:grpSpPr>
                <a:xfrm>
                  <a:off x="4048486" y="2929890"/>
                  <a:ext cx="220970" cy="918865"/>
                  <a:chOff x="3244586" y="2969566"/>
                  <a:chExt cx="220970" cy="918865"/>
                </a:xfrm>
              </p:grpSpPr>
              <p:sp>
                <p:nvSpPr>
                  <p:cNvPr id="70" name="Rectangle 69">
                    <a:extLst>
                      <a:ext uri="{FF2B5EF4-FFF2-40B4-BE49-F238E27FC236}">
                        <a16:creationId xmlns:a16="http://schemas.microsoft.com/office/drawing/2014/main" id="{76CB9982-5F10-FCDA-0D5E-E5372A0580B9}"/>
                      </a:ext>
                    </a:extLst>
                  </p:cNvPr>
                  <p:cNvSpPr/>
                  <p:nvPr/>
                </p:nvSpPr>
                <p:spPr>
                  <a:xfrm>
                    <a:off x="3244586" y="34289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7331EF3-6FF0-7E1A-BD7B-D2F44F9D43B0}"/>
                      </a:ext>
                    </a:extLst>
                  </p:cNvPr>
                  <p:cNvSpPr/>
                  <p:nvPr/>
                </p:nvSpPr>
                <p:spPr>
                  <a:xfrm>
                    <a:off x="3244586" y="2969566"/>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4128415-831B-0F8A-ECDD-BF242C7DA2D4}"/>
                      </a:ext>
                    </a:extLst>
                  </p:cNvPr>
                  <p:cNvSpPr/>
                  <p:nvPr/>
                </p:nvSpPr>
                <p:spPr>
                  <a:xfrm>
                    <a:off x="3244586" y="32003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90D159F-EDB8-BE4C-880B-F88B0E9E1892}"/>
                      </a:ext>
                    </a:extLst>
                  </p:cNvPr>
                  <p:cNvSpPr/>
                  <p:nvPr/>
                </p:nvSpPr>
                <p:spPr>
                  <a:xfrm>
                    <a:off x="3244586" y="3657599"/>
                    <a:ext cx="220970" cy="23083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3" name="TextBox 32">
              <a:extLst>
                <a:ext uri="{FF2B5EF4-FFF2-40B4-BE49-F238E27FC236}">
                  <a16:creationId xmlns:a16="http://schemas.microsoft.com/office/drawing/2014/main" id="{CCFEB1AF-B67F-990A-5D68-3F25712AFB63}"/>
                </a:ext>
              </a:extLst>
            </p:cNvPr>
            <p:cNvSpPr txBox="1"/>
            <p:nvPr/>
          </p:nvSpPr>
          <p:spPr>
            <a:xfrm>
              <a:off x="2954798" y="2865352"/>
              <a:ext cx="674729" cy="769441"/>
            </a:xfrm>
            <a:prstGeom prst="rect">
              <a:avLst/>
            </a:prstGeom>
            <a:noFill/>
          </p:spPr>
          <p:txBody>
            <a:bodyPr wrap="square" rtlCol="0">
              <a:spAutoFit/>
            </a:bodyPr>
            <a:lstStyle/>
            <a:p>
              <a:r>
                <a:rPr lang="en-US" sz="4400" dirty="0"/>
                <a:t>…</a:t>
              </a:r>
            </a:p>
          </p:txBody>
        </p:sp>
      </p:grpSp>
      <p:sp>
        <p:nvSpPr>
          <p:cNvPr id="35" name="Footer Placeholder 34">
            <a:extLst>
              <a:ext uri="{FF2B5EF4-FFF2-40B4-BE49-F238E27FC236}">
                <a16:creationId xmlns:a16="http://schemas.microsoft.com/office/drawing/2014/main" id="{95FA5CB2-28A0-BA77-983B-6C31B526DB0E}"/>
              </a:ext>
            </a:extLst>
          </p:cNvPr>
          <p:cNvSpPr>
            <a:spLocks noGrp="1"/>
          </p:cNvSpPr>
          <p:nvPr>
            <p:ph type="ftr" sz="quarter" idx="11"/>
          </p:nvPr>
        </p:nvSpPr>
        <p:spPr/>
        <p:txBody>
          <a:bodyPr/>
          <a:lstStyle/>
          <a:p>
            <a:r>
              <a:rPr lang="en-US"/>
              <a:t>Slide by Mainak Jas</a:t>
            </a:r>
          </a:p>
        </p:txBody>
      </p:sp>
    </p:spTree>
    <p:custDataLst>
      <p:tags r:id="rId1"/>
    </p:custDataLst>
    <p:extLst>
      <p:ext uri="{BB962C8B-B14F-4D97-AF65-F5344CB8AC3E}">
        <p14:creationId xmlns:p14="http://schemas.microsoft.com/office/powerpoint/2010/main" val="1192655927"/>
      </p:ext>
    </p:extLst>
  </p:cSld>
  <p:clrMapOvr>
    <a:masterClrMapping/>
  </p:clrMapOvr>
  <mc:AlternateContent xmlns:mc="http://schemas.openxmlformats.org/markup-compatibility/2006" xmlns:p14="http://schemas.microsoft.com/office/powerpoint/2010/main">
    <mc:Choice Requires="p14">
      <p:transition spd="slow" p14:dur="2000" advTm="87332"/>
    </mc:Choice>
    <mc:Fallback xmlns="">
      <p:transition spd="slow" advTm="873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2" grpId="0"/>
      <p:bldP spid="101" grpId="0"/>
      <p:bldP spid="109" grpId="0"/>
      <p:bldP spid="110"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A389C2-E712-D9D4-E418-E60DC8C9FC29}"/>
              </a:ext>
            </a:extLst>
          </p:cNvPr>
          <p:cNvSpPr>
            <a:spLocks noGrp="1"/>
          </p:cNvSpPr>
          <p:nvPr>
            <p:ph type="sldNum" sz="quarter" idx="12"/>
          </p:nvPr>
        </p:nvSpPr>
        <p:spPr/>
        <p:txBody>
          <a:bodyPr/>
          <a:lstStyle/>
          <a:p>
            <a:fld id="{91622A21-79A4-4641-B606-AC81C266C824}" type="slidenum">
              <a:rPr lang="en-US" smtClean="0"/>
              <a:t>3</a:t>
            </a:fld>
            <a:endParaRPr lang="en-US"/>
          </a:p>
        </p:txBody>
      </p:sp>
      <p:sp>
        <p:nvSpPr>
          <p:cNvPr id="5" name="Title 1">
            <a:extLst>
              <a:ext uri="{FF2B5EF4-FFF2-40B4-BE49-F238E27FC236}">
                <a16:creationId xmlns:a16="http://schemas.microsoft.com/office/drawing/2014/main" id="{FCB98D8F-4313-EF8E-9714-439454345A2D}"/>
              </a:ext>
            </a:extLst>
          </p:cNvPr>
          <p:cNvSpPr txBox="1">
            <a:spLocks/>
          </p:cNvSpPr>
          <p:nvPr/>
        </p:nvSpPr>
        <p:spPr>
          <a:xfrm>
            <a:off x="239098" y="90033"/>
            <a:ext cx="7380902"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Sensor-space analysis in less than a minute</a:t>
            </a:r>
          </a:p>
        </p:txBody>
      </p:sp>
      <p:pic>
        <p:nvPicPr>
          <p:cNvPr id="2" name="Picture 1">
            <a:extLst>
              <a:ext uri="{FF2B5EF4-FFF2-40B4-BE49-F238E27FC236}">
                <a16:creationId xmlns:a16="http://schemas.microsoft.com/office/drawing/2014/main" id="{A750B4E6-E4C3-C726-2F23-79BCE3979449}"/>
              </a:ext>
            </a:extLst>
          </p:cNvPr>
          <p:cNvPicPr>
            <a:picLocks noChangeAspect="1"/>
          </p:cNvPicPr>
          <p:nvPr/>
        </p:nvPicPr>
        <p:blipFill>
          <a:blip r:embed="rId4"/>
          <a:stretch>
            <a:fillRect/>
          </a:stretch>
        </p:blipFill>
        <p:spPr>
          <a:xfrm>
            <a:off x="2438399" y="1073990"/>
            <a:ext cx="3010030" cy="329222"/>
          </a:xfrm>
          <a:prstGeom prst="rect">
            <a:avLst/>
          </a:prstGeom>
        </p:spPr>
      </p:pic>
      <p:pic>
        <p:nvPicPr>
          <p:cNvPr id="3" name="Picture 2">
            <a:extLst>
              <a:ext uri="{FF2B5EF4-FFF2-40B4-BE49-F238E27FC236}">
                <a16:creationId xmlns:a16="http://schemas.microsoft.com/office/drawing/2014/main" id="{9D5B2CD6-CC97-1572-0E79-75BCAF8650AA}"/>
              </a:ext>
            </a:extLst>
          </p:cNvPr>
          <p:cNvPicPr>
            <a:picLocks noChangeAspect="1"/>
          </p:cNvPicPr>
          <p:nvPr/>
        </p:nvPicPr>
        <p:blipFill>
          <a:blip r:embed="rId5"/>
          <a:stretch>
            <a:fillRect/>
          </a:stretch>
        </p:blipFill>
        <p:spPr>
          <a:xfrm>
            <a:off x="2438400" y="1514051"/>
            <a:ext cx="7274244" cy="564381"/>
          </a:xfrm>
          <a:prstGeom prst="rect">
            <a:avLst/>
          </a:prstGeom>
        </p:spPr>
      </p:pic>
      <p:pic>
        <p:nvPicPr>
          <p:cNvPr id="6" name="Picture 5">
            <a:extLst>
              <a:ext uri="{FF2B5EF4-FFF2-40B4-BE49-F238E27FC236}">
                <a16:creationId xmlns:a16="http://schemas.microsoft.com/office/drawing/2014/main" id="{95B76147-CEB6-9EAA-613F-CED8B5921AF5}"/>
              </a:ext>
            </a:extLst>
          </p:cNvPr>
          <p:cNvPicPr>
            <a:picLocks noChangeAspect="1"/>
          </p:cNvPicPr>
          <p:nvPr/>
        </p:nvPicPr>
        <p:blipFill>
          <a:blip r:embed="rId6"/>
          <a:stretch>
            <a:fillRect/>
          </a:stretch>
        </p:blipFill>
        <p:spPr>
          <a:xfrm>
            <a:off x="2438399" y="2273299"/>
            <a:ext cx="7274249" cy="783863"/>
          </a:xfrm>
          <a:prstGeom prst="rect">
            <a:avLst/>
          </a:prstGeom>
        </p:spPr>
      </p:pic>
      <p:sp>
        <p:nvSpPr>
          <p:cNvPr id="10" name="Rectangle 9">
            <a:extLst>
              <a:ext uri="{FF2B5EF4-FFF2-40B4-BE49-F238E27FC236}">
                <a16:creationId xmlns:a16="http://schemas.microsoft.com/office/drawing/2014/main" id="{F7097767-28B0-260C-487A-0999F36C1D5B}"/>
              </a:ext>
            </a:extLst>
          </p:cNvPr>
          <p:cNvSpPr/>
          <p:nvPr/>
        </p:nvSpPr>
        <p:spPr>
          <a:xfrm>
            <a:off x="2420109" y="960120"/>
            <a:ext cx="8575463" cy="2127884"/>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DDD454F-29DC-1A6E-4365-B91C7D1DECB0}"/>
              </a:ext>
            </a:extLst>
          </p:cNvPr>
          <p:cNvSpPr txBox="1"/>
          <p:nvPr/>
        </p:nvSpPr>
        <p:spPr>
          <a:xfrm>
            <a:off x="782091" y="1679408"/>
            <a:ext cx="746760" cy="430887"/>
          </a:xfrm>
          <a:prstGeom prst="rect">
            <a:avLst/>
          </a:prstGeom>
          <a:noFill/>
          <a:ln w="12700">
            <a:solidFill>
              <a:schemeClr val="tx1"/>
            </a:solidFill>
          </a:ln>
        </p:spPr>
        <p:txBody>
          <a:bodyPr wrap="square" rtlCol="0">
            <a:spAutoFit/>
          </a:bodyPr>
          <a:lstStyle/>
          <a:p>
            <a:pPr algn="ctr"/>
            <a:r>
              <a:rPr lang="en-US" sz="2200" dirty="0">
                <a:latin typeface="Courier" pitchFamily="2" charset="0"/>
              </a:rPr>
              <a:t>Raw</a:t>
            </a:r>
          </a:p>
        </p:txBody>
      </p:sp>
      <p:grpSp>
        <p:nvGrpSpPr>
          <p:cNvPr id="8" name="Group 7">
            <a:extLst>
              <a:ext uri="{FF2B5EF4-FFF2-40B4-BE49-F238E27FC236}">
                <a16:creationId xmlns:a16="http://schemas.microsoft.com/office/drawing/2014/main" id="{B30FA601-A177-1C9B-ABC6-C68BD878C5F6}"/>
              </a:ext>
            </a:extLst>
          </p:cNvPr>
          <p:cNvGrpSpPr/>
          <p:nvPr/>
        </p:nvGrpSpPr>
        <p:grpSpPr>
          <a:xfrm>
            <a:off x="465268" y="2110295"/>
            <a:ext cx="1380406" cy="2210174"/>
            <a:chOff x="465268" y="2110295"/>
            <a:chExt cx="1380406" cy="2210174"/>
          </a:xfrm>
        </p:grpSpPr>
        <p:sp>
          <p:nvSpPr>
            <p:cNvPr id="15" name="TextBox 14">
              <a:extLst>
                <a:ext uri="{FF2B5EF4-FFF2-40B4-BE49-F238E27FC236}">
                  <a16:creationId xmlns:a16="http://schemas.microsoft.com/office/drawing/2014/main" id="{BC062A76-A886-E75F-B2B3-51BA913AC795}"/>
                </a:ext>
              </a:extLst>
            </p:cNvPr>
            <p:cNvSpPr txBox="1"/>
            <p:nvPr/>
          </p:nvSpPr>
          <p:spPr>
            <a:xfrm>
              <a:off x="465268" y="3889582"/>
              <a:ext cx="1380406" cy="430887"/>
            </a:xfrm>
            <a:prstGeom prst="rect">
              <a:avLst/>
            </a:prstGeom>
            <a:noFill/>
            <a:ln w="12700">
              <a:solidFill>
                <a:schemeClr val="tx1"/>
              </a:solidFill>
            </a:ln>
          </p:spPr>
          <p:txBody>
            <a:bodyPr wrap="square" rtlCol="0">
              <a:spAutoFit/>
            </a:bodyPr>
            <a:lstStyle/>
            <a:p>
              <a:pPr algn="ctr"/>
              <a:r>
                <a:rPr lang="en-US" sz="2200" dirty="0">
                  <a:latin typeface="Courier" pitchFamily="2" charset="0"/>
                </a:rPr>
                <a:t>Epochs</a:t>
              </a:r>
            </a:p>
          </p:txBody>
        </p:sp>
        <p:cxnSp>
          <p:nvCxnSpPr>
            <p:cNvPr id="17" name="Straight Arrow Connector 16">
              <a:extLst>
                <a:ext uri="{FF2B5EF4-FFF2-40B4-BE49-F238E27FC236}">
                  <a16:creationId xmlns:a16="http://schemas.microsoft.com/office/drawing/2014/main" id="{6FF847D4-64A1-5230-DBAD-B460FBEC3912}"/>
                </a:ext>
              </a:extLst>
            </p:cNvPr>
            <p:cNvCxnSpPr>
              <a:cxnSpLocks/>
              <a:stCxn id="14" idx="2"/>
              <a:endCxn id="15" idx="0"/>
            </p:cNvCxnSpPr>
            <p:nvPr/>
          </p:nvCxnSpPr>
          <p:spPr>
            <a:xfrm>
              <a:off x="1155471" y="2110295"/>
              <a:ext cx="0" cy="17792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805581B-B9C5-860C-B7A2-C91069E8DBB3}"/>
              </a:ext>
            </a:extLst>
          </p:cNvPr>
          <p:cNvGrpSpPr/>
          <p:nvPr/>
        </p:nvGrpSpPr>
        <p:grpSpPr>
          <a:xfrm>
            <a:off x="526228" y="4320469"/>
            <a:ext cx="1258485" cy="1830800"/>
            <a:chOff x="526228" y="4320469"/>
            <a:chExt cx="1258485" cy="1830800"/>
          </a:xfrm>
        </p:grpSpPr>
        <p:sp>
          <p:nvSpPr>
            <p:cNvPr id="16" name="TextBox 15">
              <a:extLst>
                <a:ext uri="{FF2B5EF4-FFF2-40B4-BE49-F238E27FC236}">
                  <a16:creationId xmlns:a16="http://schemas.microsoft.com/office/drawing/2014/main" id="{D6D4B03F-1A94-FE53-3C52-4B6635A79672}"/>
                </a:ext>
              </a:extLst>
            </p:cNvPr>
            <p:cNvSpPr txBox="1"/>
            <p:nvPr/>
          </p:nvSpPr>
          <p:spPr>
            <a:xfrm>
              <a:off x="526228" y="5720382"/>
              <a:ext cx="1258485" cy="430887"/>
            </a:xfrm>
            <a:prstGeom prst="rect">
              <a:avLst/>
            </a:prstGeom>
            <a:noFill/>
            <a:ln w="12700">
              <a:solidFill>
                <a:schemeClr val="tx1"/>
              </a:solidFill>
            </a:ln>
          </p:spPr>
          <p:txBody>
            <a:bodyPr wrap="square" rtlCol="0">
              <a:spAutoFit/>
            </a:bodyPr>
            <a:lstStyle/>
            <a:p>
              <a:pPr algn="ctr"/>
              <a:r>
                <a:rPr lang="en-US" sz="2200" dirty="0">
                  <a:latin typeface="Courier" pitchFamily="2" charset="0"/>
                </a:rPr>
                <a:t>Evoked</a:t>
              </a:r>
            </a:p>
          </p:txBody>
        </p:sp>
        <p:cxnSp>
          <p:nvCxnSpPr>
            <p:cNvPr id="18" name="Straight Arrow Connector 17">
              <a:extLst>
                <a:ext uri="{FF2B5EF4-FFF2-40B4-BE49-F238E27FC236}">
                  <a16:creationId xmlns:a16="http://schemas.microsoft.com/office/drawing/2014/main" id="{6582111F-A989-2942-E1F7-E0268288A567}"/>
                </a:ext>
              </a:extLst>
            </p:cNvPr>
            <p:cNvCxnSpPr>
              <a:cxnSpLocks/>
              <a:stCxn id="15" idx="2"/>
              <a:endCxn id="16" idx="0"/>
            </p:cNvCxnSpPr>
            <p:nvPr/>
          </p:nvCxnSpPr>
          <p:spPr>
            <a:xfrm>
              <a:off x="1155471" y="4320469"/>
              <a:ext cx="0" cy="13999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D3F3AD9-30F1-B6C6-1CA2-D2AA2A9EE834}"/>
              </a:ext>
            </a:extLst>
          </p:cNvPr>
          <p:cNvGrpSpPr/>
          <p:nvPr/>
        </p:nvGrpSpPr>
        <p:grpSpPr>
          <a:xfrm>
            <a:off x="2420108" y="3754166"/>
            <a:ext cx="8575463" cy="662138"/>
            <a:chOff x="2420108" y="3754166"/>
            <a:chExt cx="8575463" cy="662138"/>
          </a:xfrm>
        </p:grpSpPr>
        <p:sp>
          <p:nvSpPr>
            <p:cNvPr id="11" name="Rectangle 10">
              <a:extLst>
                <a:ext uri="{FF2B5EF4-FFF2-40B4-BE49-F238E27FC236}">
                  <a16:creationId xmlns:a16="http://schemas.microsoft.com/office/drawing/2014/main" id="{55F1A29F-C41E-EA9D-D6A7-73B29528703D}"/>
                </a:ext>
              </a:extLst>
            </p:cNvPr>
            <p:cNvSpPr/>
            <p:nvPr/>
          </p:nvSpPr>
          <p:spPr>
            <a:xfrm>
              <a:off x="2420108" y="3754166"/>
              <a:ext cx="8575463" cy="66213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6D43DCD-6BE7-8E8F-4972-264A552C2D61}"/>
                </a:ext>
              </a:extLst>
            </p:cNvPr>
            <p:cNvPicPr>
              <a:picLocks noChangeAspect="1"/>
            </p:cNvPicPr>
            <p:nvPr/>
          </p:nvPicPr>
          <p:blipFill>
            <a:blip r:embed="rId7"/>
            <a:stretch>
              <a:fillRect/>
            </a:stretch>
          </p:blipFill>
          <p:spPr>
            <a:xfrm>
              <a:off x="2438398" y="3807643"/>
              <a:ext cx="7274246" cy="608661"/>
            </a:xfrm>
            <a:prstGeom prst="rect">
              <a:avLst/>
            </a:prstGeom>
          </p:spPr>
        </p:pic>
      </p:grpSp>
      <p:grpSp>
        <p:nvGrpSpPr>
          <p:cNvPr id="27" name="Group 26">
            <a:extLst>
              <a:ext uri="{FF2B5EF4-FFF2-40B4-BE49-F238E27FC236}">
                <a16:creationId xmlns:a16="http://schemas.microsoft.com/office/drawing/2014/main" id="{E42F169D-5627-7973-2F2C-ED25A9BF90F8}"/>
              </a:ext>
            </a:extLst>
          </p:cNvPr>
          <p:cNvGrpSpPr/>
          <p:nvPr/>
        </p:nvGrpSpPr>
        <p:grpSpPr>
          <a:xfrm>
            <a:off x="2420108" y="5677705"/>
            <a:ext cx="8575463" cy="538216"/>
            <a:chOff x="2420108" y="5677705"/>
            <a:chExt cx="8575463" cy="538216"/>
          </a:xfrm>
        </p:grpSpPr>
        <p:sp>
          <p:nvSpPr>
            <p:cNvPr id="13" name="Rectangle 12">
              <a:extLst>
                <a:ext uri="{FF2B5EF4-FFF2-40B4-BE49-F238E27FC236}">
                  <a16:creationId xmlns:a16="http://schemas.microsoft.com/office/drawing/2014/main" id="{899E4D32-0ACE-5811-5CDA-6C0FBFADECB5}"/>
                </a:ext>
              </a:extLst>
            </p:cNvPr>
            <p:cNvSpPr/>
            <p:nvPr/>
          </p:nvSpPr>
          <p:spPr>
            <a:xfrm>
              <a:off x="2420108" y="5677705"/>
              <a:ext cx="8575463" cy="53821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D1CAD47-06AA-9795-0131-3CB4EF0D1DFA}"/>
                </a:ext>
              </a:extLst>
            </p:cNvPr>
            <p:cNvPicPr>
              <a:picLocks noChangeAspect="1"/>
            </p:cNvPicPr>
            <p:nvPr/>
          </p:nvPicPr>
          <p:blipFill>
            <a:blip r:embed="rId8"/>
            <a:stretch>
              <a:fillRect/>
            </a:stretch>
          </p:blipFill>
          <p:spPr>
            <a:xfrm>
              <a:off x="2469602" y="5752175"/>
              <a:ext cx="3207427" cy="417634"/>
            </a:xfrm>
            <a:prstGeom prst="rect">
              <a:avLst/>
            </a:prstGeom>
          </p:spPr>
        </p:pic>
      </p:grpSp>
      <p:sp>
        <p:nvSpPr>
          <p:cNvPr id="7" name="Footer Placeholder 6">
            <a:extLst>
              <a:ext uri="{FF2B5EF4-FFF2-40B4-BE49-F238E27FC236}">
                <a16:creationId xmlns:a16="http://schemas.microsoft.com/office/drawing/2014/main" id="{1A327A57-0440-72B8-2F43-BEE6FC55386B}"/>
              </a:ext>
            </a:extLst>
          </p:cNvPr>
          <p:cNvSpPr>
            <a:spLocks noGrp="1"/>
          </p:cNvSpPr>
          <p:nvPr>
            <p:ph type="ftr" sz="quarter" idx="11"/>
          </p:nvPr>
        </p:nvSpPr>
        <p:spPr/>
        <p:txBody>
          <a:bodyPr/>
          <a:lstStyle/>
          <a:p>
            <a:r>
              <a:rPr lang="en-US"/>
              <a:t>Slide by Mainak Jas</a:t>
            </a:r>
          </a:p>
        </p:txBody>
      </p:sp>
    </p:spTree>
    <p:custDataLst>
      <p:tags r:id="rId1"/>
    </p:custDataLst>
    <p:extLst>
      <p:ext uri="{BB962C8B-B14F-4D97-AF65-F5344CB8AC3E}">
        <p14:creationId xmlns:p14="http://schemas.microsoft.com/office/powerpoint/2010/main" val="2229623905"/>
      </p:ext>
    </p:extLst>
  </p:cSld>
  <p:clrMapOvr>
    <a:masterClrMapping/>
  </p:clrMapOvr>
  <mc:AlternateContent xmlns:mc="http://schemas.openxmlformats.org/markup-compatibility/2006" xmlns:p14="http://schemas.microsoft.com/office/powerpoint/2010/main">
    <mc:Choice Requires="p14">
      <p:transition spd="slow" p14:dur="2000" advTm="41219"/>
    </mc:Choice>
    <mc:Fallback xmlns="">
      <p:transition spd="slow" advTm="412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2E0C20-F6AF-5AF8-C9F1-9127AEDDFDCC}"/>
              </a:ext>
            </a:extLst>
          </p:cNvPr>
          <p:cNvSpPr>
            <a:spLocks noGrp="1"/>
          </p:cNvSpPr>
          <p:nvPr>
            <p:ph type="sldNum" sz="quarter" idx="12"/>
          </p:nvPr>
        </p:nvSpPr>
        <p:spPr/>
        <p:txBody>
          <a:bodyPr/>
          <a:lstStyle/>
          <a:p>
            <a:fld id="{91622A21-79A4-4641-B606-AC81C266C824}" type="slidenum">
              <a:rPr lang="en-US" smtClean="0"/>
              <a:t>4</a:t>
            </a:fld>
            <a:endParaRPr lang="en-US"/>
          </a:p>
        </p:txBody>
      </p:sp>
      <p:sp>
        <p:nvSpPr>
          <p:cNvPr id="5" name="Title 1">
            <a:extLst>
              <a:ext uri="{FF2B5EF4-FFF2-40B4-BE49-F238E27FC236}">
                <a16:creationId xmlns:a16="http://schemas.microsoft.com/office/drawing/2014/main" id="{BC42DF0C-7D3D-1C96-FB39-7F9DD0BF4D35}"/>
              </a:ext>
            </a:extLst>
          </p:cNvPr>
          <p:cNvSpPr txBox="1">
            <a:spLocks/>
          </p:cNvSpPr>
          <p:nvPr/>
        </p:nvSpPr>
        <p:spPr>
          <a:xfrm>
            <a:off x="239098" y="90033"/>
            <a:ext cx="7668770"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What happens when you load data?</a:t>
            </a:r>
          </a:p>
        </p:txBody>
      </p:sp>
      <p:pic>
        <p:nvPicPr>
          <p:cNvPr id="7" name="Picture 6">
            <a:extLst>
              <a:ext uri="{FF2B5EF4-FFF2-40B4-BE49-F238E27FC236}">
                <a16:creationId xmlns:a16="http://schemas.microsoft.com/office/drawing/2014/main" id="{1A15ED54-07A8-63BB-20BF-57D244C96BA5}"/>
              </a:ext>
            </a:extLst>
          </p:cNvPr>
          <p:cNvPicPr>
            <a:picLocks noChangeAspect="1"/>
          </p:cNvPicPr>
          <p:nvPr/>
        </p:nvPicPr>
        <p:blipFill>
          <a:blip r:embed="rId3"/>
          <a:srcRect t="45911" b="7413"/>
          <a:stretch/>
        </p:blipFill>
        <p:spPr>
          <a:xfrm>
            <a:off x="433831" y="1107745"/>
            <a:ext cx="3242596" cy="5175841"/>
          </a:xfrm>
          <a:prstGeom prst="rect">
            <a:avLst/>
          </a:prstGeom>
        </p:spPr>
      </p:pic>
      <p:pic>
        <p:nvPicPr>
          <p:cNvPr id="9" name="Picture 8">
            <a:extLst>
              <a:ext uri="{FF2B5EF4-FFF2-40B4-BE49-F238E27FC236}">
                <a16:creationId xmlns:a16="http://schemas.microsoft.com/office/drawing/2014/main" id="{1B1D7B32-EFCC-0C03-471E-7758E97383CF}"/>
              </a:ext>
            </a:extLst>
          </p:cNvPr>
          <p:cNvPicPr>
            <a:picLocks noChangeAspect="1"/>
          </p:cNvPicPr>
          <p:nvPr/>
        </p:nvPicPr>
        <p:blipFill rotWithShape="1">
          <a:blip r:embed="rId4"/>
          <a:srcRect r="19097"/>
          <a:stretch/>
        </p:blipFill>
        <p:spPr>
          <a:xfrm>
            <a:off x="4352882" y="1164617"/>
            <a:ext cx="6381316" cy="4528765"/>
          </a:xfrm>
          <a:prstGeom prst="rect">
            <a:avLst/>
          </a:prstGeom>
          <a:ln>
            <a:solidFill>
              <a:schemeClr val="tx1"/>
            </a:solidFill>
          </a:ln>
        </p:spPr>
      </p:pic>
      <p:sp>
        <p:nvSpPr>
          <p:cNvPr id="10" name="Title 1">
            <a:extLst>
              <a:ext uri="{FF2B5EF4-FFF2-40B4-BE49-F238E27FC236}">
                <a16:creationId xmlns:a16="http://schemas.microsoft.com/office/drawing/2014/main" id="{FF298E0E-196C-4917-0DFC-89B867FD9EDF}"/>
              </a:ext>
            </a:extLst>
          </p:cNvPr>
          <p:cNvSpPr txBox="1">
            <a:spLocks/>
          </p:cNvSpPr>
          <p:nvPr/>
        </p:nvSpPr>
        <p:spPr>
          <a:xfrm>
            <a:off x="4352882" y="5845697"/>
            <a:ext cx="6381316" cy="875778"/>
          </a:xfrm>
          <a:prstGeom prst="rect">
            <a:avLst/>
          </a:prstGeom>
          <a:solidFill>
            <a:schemeClr val="bg1">
              <a:lumMod val="9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Info contains all the metadata</a:t>
            </a:r>
          </a:p>
          <a:p>
            <a:pPr marL="342900" indent="-342900">
              <a:lnSpc>
                <a:spcPct val="12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Inherited from raw → epochs → evoked</a:t>
            </a:r>
          </a:p>
        </p:txBody>
      </p:sp>
      <p:sp>
        <p:nvSpPr>
          <p:cNvPr id="11" name="Footer Placeholder 10">
            <a:extLst>
              <a:ext uri="{FF2B5EF4-FFF2-40B4-BE49-F238E27FC236}">
                <a16:creationId xmlns:a16="http://schemas.microsoft.com/office/drawing/2014/main" id="{1AF21446-79EC-5641-23EB-42D9AD0A5BB1}"/>
              </a:ext>
            </a:extLst>
          </p:cNvPr>
          <p:cNvSpPr>
            <a:spLocks noGrp="1"/>
          </p:cNvSpPr>
          <p:nvPr>
            <p:ph type="ftr" sz="quarter" idx="11"/>
          </p:nvPr>
        </p:nvSpPr>
        <p:spPr>
          <a:xfrm>
            <a:off x="-41317" y="6356350"/>
            <a:ext cx="4114800" cy="365125"/>
          </a:xfrm>
        </p:spPr>
        <p:txBody>
          <a:bodyPr/>
          <a:lstStyle/>
          <a:p>
            <a:r>
              <a:rPr lang="en-US" dirty="0"/>
              <a:t>Slide by Mainak Jas</a:t>
            </a:r>
          </a:p>
        </p:txBody>
      </p:sp>
      <p:grpSp>
        <p:nvGrpSpPr>
          <p:cNvPr id="14" name="Group 13">
            <a:extLst>
              <a:ext uri="{FF2B5EF4-FFF2-40B4-BE49-F238E27FC236}">
                <a16:creationId xmlns:a16="http://schemas.microsoft.com/office/drawing/2014/main" id="{87BEA0FC-829A-C2E6-22F8-694EB2B08281}"/>
              </a:ext>
            </a:extLst>
          </p:cNvPr>
          <p:cNvGrpSpPr/>
          <p:nvPr/>
        </p:nvGrpSpPr>
        <p:grpSpPr>
          <a:xfrm>
            <a:off x="4420614" y="2946400"/>
            <a:ext cx="1353653" cy="2353733"/>
            <a:chOff x="4420614" y="2946400"/>
            <a:chExt cx="1353653" cy="2353733"/>
          </a:xfrm>
        </p:grpSpPr>
        <p:sp>
          <p:nvSpPr>
            <p:cNvPr id="12" name="Rectangle 11">
              <a:extLst>
                <a:ext uri="{FF2B5EF4-FFF2-40B4-BE49-F238E27FC236}">
                  <a16:creationId xmlns:a16="http://schemas.microsoft.com/office/drawing/2014/main" id="{B8653470-1FBA-3836-25CE-915D18D3D2CA}"/>
                </a:ext>
              </a:extLst>
            </p:cNvPr>
            <p:cNvSpPr/>
            <p:nvPr/>
          </p:nvSpPr>
          <p:spPr>
            <a:xfrm>
              <a:off x="4420614" y="5012266"/>
              <a:ext cx="760985" cy="2878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A4FBE3-9E29-28FC-3825-79EE0B1DDF9F}"/>
                </a:ext>
              </a:extLst>
            </p:cNvPr>
            <p:cNvSpPr/>
            <p:nvPr/>
          </p:nvSpPr>
          <p:spPr>
            <a:xfrm>
              <a:off x="4437548" y="2946400"/>
              <a:ext cx="1336719" cy="2878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728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029A4-EA03-A657-E6C1-8588D100F168}"/>
              </a:ext>
            </a:extLst>
          </p:cNvPr>
          <p:cNvSpPr>
            <a:spLocks noGrp="1"/>
          </p:cNvSpPr>
          <p:nvPr>
            <p:ph type="sldNum" sz="quarter" idx="12"/>
          </p:nvPr>
        </p:nvSpPr>
        <p:spPr/>
        <p:txBody>
          <a:bodyPr/>
          <a:lstStyle/>
          <a:p>
            <a:fld id="{91622A21-79A4-4641-B606-AC81C266C824}" type="slidenum">
              <a:rPr lang="en-US" smtClean="0"/>
              <a:t>5</a:t>
            </a:fld>
            <a:endParaRPr lang="en-US"/>
          </a:p>
        </p:txBody>
      </p:sp>
      <p:sp>
        <p:nvSpPr>
          <p:cNvPr id="5" name="Title 1">
            <a:extLst>
              <a:ext uri="{FF2B5EF4-FFF2-40B4-BE49-F238E27FC236}">
                <a16:creationId xmlns:a16="http://schemas.microsoft.com/office/drawing/2014/main" id="{C307DCFA-F0A8-DA05-471F-0AFF506BCA9A}"/>
              </a:ext>
            </a:extLst>
          </p:cNvPr>
          <p:cNvSpPr txBox="1">
            <a:spLocks/>
          </p:cNvSpPr>
          <p:nvPr/>
        </p:nvSpPr>
        <p:spPr>
          <a:xfrm>
            <a:off x="239097" y="90033"/>
            <a:ext cx="11698903"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SQUID-MEG data before and after applying ”</a:t>
            </a:r>
            <a:r>
              <a:rPr lang="en-US" sz="3200" dirty="0" err="1"/>
              <a:t>proj</a:t>
            </a:r>
            <a:r>
              <a:rPr lang="en-US" sz="3200" dirty="0"/>
              <a:t>” (projection vectors)</a:t>
            </a:r>
          </a:p>
        </p:txBody>
      </p:sp>
      <p:sp>
        <p:nvSpPr>
          <p:cNvPr id="6" name="Footer Placeholder 5">
            <a:extLst>
              <a:ext uri="{FF2B5EF4-FFF2-40B4-BE49-F238E27FC236}">
                <a16:creationId xmlns:a16="http://schemas.microsoft.com/office/drawing/2014/main" id="{1D7C3A3A-CC9B-7018-F1FD-E67C0014B33D}"/>
              </a:ext>
            </a:extLst>
          </p:cNvPr>
          <p:cNvSpPr>
            <a:spLocks noGrp="1"/>
          </p:cNvSpPr>
          <p:nvPr>
            <p:ph type="ftr" sz="quarter" idx="11"/>
          </p:nvPr>
        </p:nvSpPr>
        <p:spPr/>
        <p:txBody>
          <a:bodyPr/>
          <a:lstStyle/>
          <a:p>
            <a:r>
              <a:rPr lang="en-US"/>
              <a:t>Slide by Mainak Jas</a:t>
            </a:r>
          </a:p>
        </p:txBody>
      </p:sp>
      <p:pic>
        <p:nvPicPr>
          <p:cNvPr id="8" name="Picture 7">
            <a:extLst>
              <a:ext uri="{FF2B5EF4-FFF2-40B4-BE49-F238E27FC236}">
                <a16:creationId xmlns:a16="http://schemas.microsoft.com/office/drawing/2014/main" id="{26E0D573-D28C-EF64-5EF3-3F586ED9295C}"/>
              </a:ext>
            </a:extLst>
          </p:cNvPr>
          <p:cNvPicPr>
            <a:picLocks noChangeAspect="1"/>
          </p:cNvPicPr>
          <p:nvPr/>
        </p:nvPicPr>
        <p:blipFill>
          <a:blip r:embed="rId3"/>
          <a:stretch>
            <a:fillRect/>
          </a:stretch>
        </p:blipFill>
        <p:spPr>
          <a:xfrm>
            <a:off x="381000" y="1075068"/>
            <a:ext cx="10918260" cy="5281282"/>
          </a:xfrm>
          <a:prstGeom prst="rect">
            <a:avLst/>
          </a:prstGeom>
        </p:spPr>
      </p:pic>
      <p:pic>
        <p:nvPicPr>
          <p:cNvPr id="9" name="Picture 8">
            <a:extLst>
              <a:ext uri="{FF2B5EF4-FFF2-40B4-BE49-F238E27FC236}">
                <a16:creationId xmlns:a16="http://schemas.microsoft.com/office/drawing/2014/main" id="{EFE9DB25-8448-C1B5-D699-1581275CDC09}"/>
              </a:ext>
            </a:extLst>
          </p:cNvPr>
          <p:cNvPicPr>
            <a:picLocks noChangeAspect="1"/>
          </p:cNvPicPr>
          <p:nvPr/>
        </p:nvPicPr>
        <p:blipFill>
          <a:blip r:embed="rId4"/>
          <a:stretch>
            <a:fillRect/>
          </a:stretch>
        </p:blipFill>
        <p:spPr>
          <a:xfrm>
            <a:off x="381000" y="1075068"/>
            <a:ext cx="10918260" cy="5281282"/>
          </a:xfrm>
          <a:prstGeom prst="rect">
            <a:avLst/>
          </a:prstGeom>
        </p:spPr>
      </p:pic>
    </p:spTree>
    <p:extLst>
      <p:ext uri="{BB962C8B-B14F-4D97-AF65-F5344CB8AC3E}">
        <p14:creationId xmlns:p14="http://schemas.microsoft.com/office/powerpoint/2010/main" val="30747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FB9F12-2C09-8931-0A9A-37C67AF135E7}"/>
              </a:ext>
            </a:extLst>
          </p:cNvPr>
          <p:cNvPicPr>
            <a:picLocks noChangeAspect="1"/>
          </p:cNvPicPr>
          <p:nvPr/>
        </p:nvPicPr>
        <p:blipFill>
          <a:blip r:embed="rId3"/>
          <a:stretch>
            <a:fillRect/>
          </a:stretch>
        </p:blipFill>
        <p:spPr>
          <a:xfrm>
            <a:off x="143931" y="842676"/>
            <a:ext cx="10103151" cy="3536103"/>
          </a:xfrm>
          <a:prstGeom prst="rect">
            <a:avLst/>
          </a:prstGeom>
        </p:spPr>
      </p:pic>
      <p:pic>
        <p:nvPicPr>
          <p:cNvPr id="8" name="Picture 7">
            <a:extLst>
              <a:ext uri="{FF2B5EF4-FFF2-40B4-BE49-F238E27FC236}">
                <a16:creationId xmlns:a16="http://schemas.microsoft.com/office/drawing/2014/main" id="{A84005B1-9726-51BB-7DF9-F81EB13BFFC9}"/>
              </a:ext>
            </a:extLst>
          </p:cNvPr>
          <p:cNvPicPr>
            <a:picLocks noChangeAspect="1"/>
          </p:cNvPicPr>
          <p:nvPr/>
        </p:nvPicPr>
        <p:blipFill>
          <a:blip r:embed="rId4"/>
          <a:stretch>
            <a:fillRect/>
          </a:stretch>
        </p:blipFill>
        <p:spPr>
          <a:xfrm>
            <a:off x="110067" y="842676"/>
            <a:ext cx="10103151" cy="3536103"/>
          </a:xfrm>
          <a:prstGeom prst="rect">
            <a:avLst/>
          </a:prstGeom>
        </p:spPr>
      </p:pic>
      <p:sp>
        <p:nvSpPr>
          <p:cNvPr id="4" name="Footer Placeholder 3">
            <a:extLst>
              <a:ext uri="{FF2B5EF4-FFF2-40B4-BE49-F238E27FC236}">
                <a16:creationId xmlns:a16="http://schemas.microsoft.com/office/drawing/2014/main" id="{5629F2D6-B052-D4CB-9A86-71001778910A}"/>
              </a:ext>
            </a:extLst>
          </p:cNvPr>
          <p:cNvSpPr>
            <a:spLocks noGrp="1"/>
          </p:cNvSpPr>
          <p:nvPr>
            <p:ph type="ftr" sz="quarter" idx="11"/>
          </p:nvPr>
        </p:nvSpPr>
        <p:spPr/>
        <p:txBody>
          <a:bodyPr/>
          <a:lstStyle/>
          <a:p>
            <a:r>
              <a:rPr lang="en-US"/>
              <a:t>Slide by Mainak Jas</a:t>
            </a:r>
          </a:p>
        </p:txBody>
      </p:sp>
      <p:sp>
        <p:nvSpPr>
          <p:cNvPr id="5" name="Slide Number Placeholder 4">
            <a:extLst>
              <a:ext uri="{FF2B5EF4-FFF2-40B4-BE49-F238E27FC236}">
                <a16:creationId xmlns:a16="http://schemas.microsoft.com/office/drawing/2014/main" id="{2712315D-3C04-22CB-348F-0AB32B5F33C0}"/>
              </a:ext>
            </a:extLst>
          </p:cNvPr>
          <p:cNvSpPr>
            <a:spLocks noGrp="1"/>
          </p:cNvSpPr>
          <p:nvPr>
            <p:ph type="sldNum" sz="quarter" idx="12"/>
          </p:nvPr>
        </p:nvSpPr>
        <p:spPr/>
        <p:txBody>
          <a:bodyPr/>
          <a:lstStyle/>
          <a:p>
            <a:fld id="{91622A21-79A4-4641-B606-AC81C266C824}" type="slidenum">
              <a:rPr lang="en-US" smtClean="0"/>
              <a:t>6</a:t>
            </a:fld>
            <a:endParaRPr lang="en-US"/>
          </a:p>
        </p:txBody>
      </p:sp>
      <p:sp>
        <p:nvSpPr>
          <p:cNvPr id="11" name="Title 1">
            <a:extLst>
              <a:ext uri="{FF2B5EF4-FFF2-40B4-BE49-F238E27FC236}">
                <a16:creationId xmlns:a16="http://schemas.microsoft.com/office/drawing/2014/main" id="{37DA24D2-56A4-4683-8045-ECF2D9E4E4FC}"/>
              </a:ext>
            </a:extLst>
          </p:cNvPr>
          <p:cNvSpPr txBox="1">
            <a:spLocks/>
          </p:cNvSpPr>
          <p:nvPr/>
        </p:nvSpPr>
        <p:spPr>
          <a:xfrm>
            <a:off x="239097" y="90033"/>
            <a:ext cx="11952903"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SQUID-MEG data before and after applying “</a:t>
            </a:r>
            <a:r>
              <a:rPr lang="en-US" sz="3200" dirty="0" err="1"/>
              <a:t>proj</a:t>
            </a:r>
            <a:r>
              <a:rPr lang="en-US" sz="3200" dirty="0"/>
              <a:t>” (projection vectors)</a:t>
            </a:r>
          </a:p>
        </p:txBody>
      </p:sp>
      <p:grpSp>
        <p:nvGrpSpPr>
          <p:cNvPr id="15" name="Group 14">
            <a:extLst>
              <a:ext uri="{FF2B5EF4-FFF2-40B4-BE49-F238E27FC236}">
                <a16:creationId xmlns:a16="http://schemas.microsoft.com/office/drawing/2014/main" id="{E7B963DF-FDE5-ECD5-B974-44FD8A4EBE27}"/>
              </a:ext>
            </a:extLst>
          </p:cNvPr>
          <p:cNvGrpSpPr/>
          <p:nvPr/>
        </p:nvGrpSpPr>
        <p:grpSpPr>
          <a:xfrm>
            <a:off x="978959" y="4360787"/>
            <a:ext cx="5794377" cy="916748"/>
            <a:chOff x="962025" y="4756149"/>
            <a:chExt cx="5794377" cy="916748"/>
          </a:xfrm>
        </p:grpSpPr>
        <p:sp>
          <p:nvSpPr>
            <p:cNvPr id="12" name="Left Brace 11">
              <a:extLst>
                <a:ext uri="{FF2B5EF4-FFF2-40B4-BE49-F238E27FC236}">
                  <a16:creationId xmlns:a16="http://schemas.microsoft.com/office/drawing/2014/main" id="{659F96D0-5ADD-A7B3-6BAA-34A7A12E4EEE}"/>
                </a:ext>
              </a:extLst>
            </p:cNvPr>
            <p:cNvSpPr/>
            <p:nvPr/>
          </p:nvSpPr>
          <p:spPr>
            <a:xfrm rot="16200000">
              <a:off x="3639080" y="2079094"/>
              <a:ext cx="440267" cy="579437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FFF1517C-C6BD-2F57-BE61-F65CD86A1DCF}"/>
                </a:ext>
              </a:extLst>
            </p:cNvPr>
            <p:cNvSpPr txBox="1"/>
            <p:nvPr/>
          </p:nvSpPr>
          <p:spPr>
            <a:xfrm>
              <a:off x="3084512" y="5211232"/>
              <a:ext cx="1651000" cy="461665"/>
            </a:xfrm>
            <a:prstGeom prst="rect">
              <a:avLst/>
            </a:prstGeom>
            <a:noFill/>
          </p:spPr>
          <p:txBody>
            <a:bodyPr wrap="square" rtlCol="0">
              <a:spAutoFit/>
            </a:bodyPr>
            <a:lstStyle/>
            <a:p>
              <a:r>
                <a:rPr lang="en-US" sz="2400" dirty="0"/>
                <a:t>vibrations</a:t>
              </a:r>
            </a:p>
          </p:txBody>
        </p:sp>
      </p:grpSp>
      <p:sp>
        <p:nvSpPr>
          <p:cNvPr id="14" name="TextBox 13">
            <a:extLst>
              <a:ext uri="{FF2B5EF4-FFF2-40B4-BE49-F238E27FC236}">
                <a16:creationId xmlns:a16="http://schemas.microsoft.com/office/drawing/2014/main" id="{D6D4BC36-9322-E6A9-AF8F-D128B013FFEB}"/>
              </a:ext>
            </a:extLst>
          </p:cNvPr>
          <p:cNvSpPr txBox="1"/>
          <p:nvPr/>
        </p:nvSpPr>
        <p:spPr>
          <a:xfrm>
            <a:off x="358246" y="4971129"/>
            <a:ext cx="2743200" cy="369332"/>
          </a:xfrm>
          <a:prstGeom prst="rect">
            <a:avLst/>
          </a:prstGeom>
          <a:noFill/>
        </p:spPr>
        <p:txBody>
          <a:bodyPr wrap="square" rtlCol="0">
            <a:spAutoFit/>
          </a:bodyPr>
          <a:lstStyle/>
          <a:p>
            <a:r>
              <a:rPr lang="en-US" dirty="0">
                <a:solidFill>
                  <a:srgbClr val="0432FF"/>
                </a:solidFill>
              </a:rPr>
              <a:t>[Khan and Cohen, 2013]</a:t>
            </a:r>
          </a:p>
        </p:txBody>
      </p:sp>
    </p:spTree>
    <p:extLst>
      <p:ext uri="{BB962C8B-B14F-4D97-AF65-F5344CB8AC3E}">
        <p14:creationId xmlns:p14="http://schemas.microsoft.com/office/powerpoint/2010/main" val="388022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7CECBC-36A1-1B0E-ECEE-CE1EB48C735A}"/>
              </a:ext>
            </a:extLst>
          </p:cNvPr>
          <p:cNvSpPr>
            <a:spLocks noGrp="1"/>
          </p:cNvSpPr>
          <p:nvPr>
            <p:ph type="ftr" sz="quarter" idx="11"/>
          </p:nvPr>
        </p:nvSpPr>
        <p:spPr/>
        <p:txBody>
          <a:bodyPr/>
          <a:lstStyle/>
          <a:p>
            <a:r>
              <a:rPr lang="en-US"/>
              <a:t>Slide by Mainak Jas</a:t>
            </a:r>
          </a:p>
        </p:txBody>
      </p:sp>
      <p:sp>
        <p:nvSpPr>
          <p:cNvPr id="5" name="Slide Number Placeholder 4">
            <a:extLst>
              <a:ext uri="{FF2B5EF4-FFF2-40B4-BE49-F238E27FC236}">
                <a16:creationId xmlns:a16="http://schemas.microsoft.com/office/drawing/2014/main" id="{B25A9215-C6A5-50A1-BECF-13F6CDEBEA2C}"/>
              </a:ext>
            </a:extLst>
          </p:cNvPr>
          <p:cNvSpPr>
            <a:spLocks noGrp="1"/>
          </p:cNvSpPr>
          <p:nvPr>
            <p:ph type="sldNum" sz="quarter" idx="12"/>
          </p:nvPr>
        </p:nvSpPr>
        <p:spPr/>
        <p:txBody>
          <a:bodyPr/>
          <a:lstStyle/>
          <a:p>
            <a:fld id="{91622A21-79A4-4641-B606-AC81C266C824}" type="slidenum">
              <a:rPr lang="en-US" smtClean="0"/>
              <a:t>7</a:t>
            </a:fld>
            <a:endParaRPr lang="en-US"/>
          </a:p>
        </p:txBody>
      </p:sp>
      <p:sp>
        <p:nvSpPr>
          <p:cNvPr id="6" name="Rectangle 5">
            <a:extLst>
              <a:ext uri="{FF2B5EF4-FFF2-40B4-BE49-F238E27FC236}">
                <a16:creationId xmlns:a16="http://schemas.microsoft.com/office/drawing/2014/main" id="{D7A4356F-2A0C-AB82-7861-27240B434030}"/>
              </a:ext>
            </a:extLst>
          </p:cNvPr>
          <p:cNvSpPr/>
          <p:nvPr/>
        </p:nvSpPr>
        <p:spPr>
          <a:xfrm>
            <a:off x="385232" y="1256713"/>
            <a:ext cx="1854200" cy="53940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Empty room</a:t>
            </a:r>
          </a:p>
        </p:txBody>
      </p:sp>
      <p:sp>
        <p:nvSpPr>
          <p:cNvPr id="7" name="Rectangle 6">
            <a:extLst>
              <a:ext uri="{FF2B5EF4-FFF2-40B4-BE49-F238E27FC236}">
                <a16:creationId xmlns:a16="http://schemas.microsoft.com/office/drawing/2014/main" id="{84F2B81D-B8E1-B869-3403-FA932D199DB0}"/>
              </a:ext>
            </a:extLst>
          </p:cNvPr>
          <p:cNvSpPr/>
          <p:nvPr/>
        </p:nvSpPr>
        <p:spPr>
          <a:xfrm>
            <a:off x="3750733" y="1241826"/>
            <a:ext cx="1854200" cy="53940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Projectors</a:t>
            </a:r>
          </a:p>
        </p:txBody>
      </p:sp>
      <p:sp>
        <p:nvSpPr>
          <p:cNvPr id="9" name="Title 1">
            <a:extLst>
              <a:ext uri="{FF2B5EF4-FFF2-40B4-BE49-F238E27FC236}">
                <a16:creationId xmlns:a16="http://schemas.microsoft.com/office/drawing/2014/main" id="{31369044-C3B9-01C9-C3C1-8A0FA0119FA4}"/>
              </a:ext>
            </a:extLst>
          </p:cNvPr>
          <p:cNvSpPr txBox="1">
            <a:spLocks/>
          </p:cNvSpPr>
          <p:nvPr/>
        </p:nvSpPr>
        <p:spPr>
          <a:xfrm>
            <a:off x="239098" y="90033"/>
            <a:ext cx="10259570"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Behind the scenes of the projector operator</a:t>
            </a:r>
          </a:p>
        </p:txBody>
      </p:sp>
      <p:cxnSp>
        <p:nvCxnSpPr>
          <p:cNvPr id="11" name="Straight Arrow Connector 10">
            <a:extLst>
              <a:ext uri="{FF2B5EF4-FFF2-40B4-BE49-F238E27FC236}">
                <a16:creationId xmlns:a16="http://schemas.microsoft.com/office/drawing/2014/main" id="{6D63ED02-5C64-8C08-1FCF-5FE9CB44CF92}"/>
              </a:ext>
            </a:extLst>
          </p:cNvPr>
          <p:cNvCxnSpPr>
            <a:cxnSpLocks/>
            <a:stCxn id="6" idx="3"/>
            <a:endCxn id="7" idx="1"/>
          </p:cNvCxnSpPr>
          <p:nvPr/>
        </p:nvCxnSpPr>
        <p:spPr>
          <a:xfrm flipV="1">
            <a:off x="2239432" y="1511530"/>
            <a:ext cx="1511301" cy="14887"/>
          </a:xfrm>
          <a:prstGeom prst="straightConnector1">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EAB83A87-5835-7E55-7B09-9ABCDAC915C6}"/>
              </a:ext>
            </a:extLst>
          </p:cNvPr>
          <p:cNvSpPr/>
          <p:nvPr/>
        </p:nvSpPr>
        <p:spPr>
          <a:xfrm>
            <a:off x="385232" y="2166571"/>
            <a:ext cx="2413001" cy="92688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Human subject measurement</a:t>
            </a:r>
          </a:p>
        </p:txBody>
      </p:sp>
      <p:cxnSp>
        <p:nvCxnSpPr>
          <p:cNvPr id="20" name="Straight Arrow Connector 19">
            <a:extLst>
              <a:ext uri="{FF2B5EF4-FFF2-40B4-BE49-F238E27FC236}">
                <a16:creationId xmlns:a16="http://schemas.microsoft.com/office/drawing/2014/main" id="{E9136A90-5F11-693E-07F9-878C927BB902}"/>
              </a:ext>
            </a:extLst>
          </p:cNvPr>
          <p:cNvCxnSpPr>
            <a:cxnSpLocks/>
            <a:stCxn id="12" idx="3"/>
            <a:endCxn id="23" idx="1"/>
          </p:cNvCxnSpPr>
          <p:nvPr/>
        </p:nvCxnSpPr>
        <p:spPr>
          <a:xfrm>
            <a:off x="2798233" y="2630012"/>
            <a:ext cx="952500" cy="1697"/>
          </a:xfrm>
          <a:prstGeom prst="straightConnector1">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E8532FC4-03DE-D499-A252-D1A2A27F8C2B}"/>
              </a:ext>
            </a:extLst>
          </p:cNvPr>
          <p:cNvSpPr/>
          <p:nvPr/>
        </p:nvSpPr>
        <p:spPr>
          <a:xfrm>
            <a:off x="3750733" y="2362005"/>
            <a:ext cx="1854200" cy="53940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chemeClr val="tx1"/>
                </a:solidFill>
              </a:rPr>
              <a:t>fiff</a:t>
            </a:r>
            <a:r>
              <a:rPr lang="en-US" sz="2400" i="1" dirty="0">
                <a:solidFill>
                  <a:schemeClr val="tx1"/>
                </a:solidFill>
              </a:rPr>
              <a:t> </a:t>
            </a:r>
            <a:r>
              <a:rPr lang="en-US" sz="2400" dirty="0">
                <a:solidFill>
                  <a:schemeClr val="tx1"/>
                </a:solidFill>
              </a:rPr>
              <a:t>file</a:t>
            </a:r>
          </a:p>
        </p:txBody>
      </p:sp>
      <p:cxnSp>
        <p:nvCxnSpPr>
          <p:cNvPr id="26" name="Straight Arrow Connector 25">
            <a:extLst>
              <a:ext uri="{FF2B5EF4-FFF2-40B4-BE49-F238E27FC236}">
                <a16:creationId xmlns:a16="http://schemas.microsoft.com/office/drawing/2014/main" id="{01963CDB-4E3A-C98F-1C77-E2DC7037F66C}"/>
              </a:ext>
            </a:extLst>
          </p:cNvPr>
          <p:cNvCxnSpPr>
            <a:cxnSpLocks/>
            <a:stCxn id="7" idx="2"/>
            <a:endCxn id="23" idx="0"/>
          </p:cNvCxnSpPr>
          <p:nvPr/>
        </p:nvCxnSpPr>
        <p:spPr>
          <a:xfrm>
            <a:off x="4677833" y="1781233"/>
            <a:ext cx="0" cy="580772"/>
          </a:xfrm>
          <a:prstGeom prst="straightConnector1">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CED14EF2-9034-8267-AE3E-35B52C5DC261}"/>
              </a:ext>
            </a:extLst>
          </p:cNvPr>
          <p:cNvSpPr txBox="1"/>
          <p:nvPr/>
        </p:nvSpPr>
        <p:spPr>
          <a:xfrm>
            <a:off x="412127" y="4420060"/>
            <a:ext cx="5380568" cy="830997"/>
          </a:xfrm>
          <a:prstGeom prst="rect">
            <a:avLst/>
          </a:prstGeom>
          <a:solidFill>
            <a:schemeClr val="accent2">
              <a:lumMod val="40000"/>
              <a:lumOff val="60000"/>
              <a:alpha val="30000"/>
            </a:schemeClr>
          </a:solidFill>
        </p:spPr>
        <p:txBody>
          <a:bodyPr wrap="square" rtlCol="0">
            <a:spAutoFit/>
          </a:bodyPr>
          <a:lstStyle/>
          <a:p>
            <a:r>
              <a:rPr lang="en-US" sz="2400" dirty="0">
                <a:solidFill>
                  <a:schemeClr val="bg2">
                    <a:lumMod val="25000"/>
                  </a:schemeClr>
                </a:solidFill>
              </a:rPr>
              <a:t>&gt;&gt;&gt; from </a:t>
            </a:r>
            <a:r>
              <a:rPr lang="en-US" sz="2400" dirty="0" err="1">
                <a:solidFill>
                  <a:schemeClr val="bg2">
                    <a:lumMod val="25000"/>
                  </a:schemeClr>
                </a:solidFill>
              </a:rPr>
              <a:t>mne</a:t>
            </a:r>
            <a:r>
              <a:rPr lang="en-US" sz="2400" dirty="0">
                <a:solidFill>
                  <a:schemeClr val="bg2">
                    <a:lumMod val="25000"/>
                  </a:schemeClr>
                </a:solidFill>
              </a:rPr>
              <a:t> import </a:t>
            </a:r>
            <a:r>
              <a:rPr lang="en-US" sz="2400" dirty="0" err="1">
                <a:solidFill>
                  <a:schemeClr val="bg2">
                    <a:lumMod val="25000"/>
                  </a:schemeClr>
                </a:solidFill>
              </a:rPr>
              <a:t>compute_proj_raw</a:t>
            </a:r>
            <a:endParaRPr lang="en-US" sz="2400" dirty="0">
              <a:solidFill>
                <a:schemeClr val="bg2">
                  <a:lumMod val="25000"/>
                </a:schemeClr>
              </a:solidFill>
            </a:endParaRPr>
          </a:p>
          <a:p>
            <a:r>
              <a:rPr lang="en-US" sz="2400" dirty="0">
                <a:solidFill>
                  <a:schemeClr val="bg2">
                    <a:lumMod val="25000"/>
                  </a:schemeClr>
                </a:solidFill>
              </a:rPr>
              <a:t>&gt;&gt;&gt; </a:t>
            </a:r>
            <a:r>
              <a:rPr lang="en-US" sz="2400" dirty="0" err="1">
                <a:solidFill>
                  <a:schemeClr val="bg2">
                    <a:lumMod val="25000"/>
                  </a:schemeClr>
                </a:solidFill>
              </a:rPr>
              <a:t>projs</a:t>
            </a:r>
            <a:r>
              <a:rPr lang="en-US" sz="2400" dirty="0">
                <a:solidFill>
                  <a:schemeClr val="bg2">
                    <a:lumMod val="25000"/>
                  </a:schemeClr>
                </a:solidFill>
              </a:rPr>
              <a:t> = </a:t>
            </a:r>
            <a:r>
              <a:rPr lang="en-US" sz="2400" dirty="0" err="1">
                <a:solidFill>
                  <a:schemeClr val="bg2">
                    <a:lumMod val="25000"/>
                  </a:schemeClr>
                </a:solidFill>
              </a:rPr>
              <a:t>compute_proj_raw</a:t>
            </a:r>
            <a:r>
              <a:rPr lang="en-US" sz="2400" dirty="0">
                <a:solidFill>
                  <a:schemeClr val="bg2">
                    <a:lumMod val="25000"/>
                  </a:schemeClr>
                </a:solidFill>
              </a:rPr>
              <a:t>(raw)</a:t>
            </a:r>
          </a:p>
        </p:txBody>
      </p:sp>
      <p:sp>
        <p:nvSpPr>
          <p:cNvPr id="30" name="TextBox 29">
            <a:extLst>
              <a:ext uri="{FF2B5EF4-FFF2-40B4-BE49-F238E27FC236}">
                <a16:creationId xmlns:a16="http://schemas.microsoft.com/office/drawing/2014/main" id="{D9BA1663-5B54-AA58-BAD3-FF7894E0F2A9}"/>
              </a:ext>
            </a:extLst>
          </p:cNvPr>
          <p:cNvSpPr txBox="1"/>
          <p:nvPr/>
        </p:nvSpPr>
        <p:spPr>
          <a:xfrm>
            <a:off x="372524" y="3624832"/>
            <a:ext cx="5088461" cy="830997"/>
          </a:xfrm>
          <a:prstGeom prst="rect">
            <a:avLst/>
          </a:prstGeom>
          <a:noFill/>
        </p:spPr>
        <p:txBody>
          <a:bodyPr wrap="square" rtlCol="0">
            <a:spAutoFit/>
          </a:bodyPr>
          <a:lstStyle/>
          <a:p>
            <a:r>
              <a:rPr lang="en-US" sz="2400" dirty="0"/>
              <a:t>But you can also compute your own for OPM-MEG…</a:t>
            </a:r>
          </a:p>
        </p:txBody>
      </p:sp>
      <p:sp>
        <p:nvSpPr>
          <p:cNvPr id="31" name="TextBox 30">
            <a:extLst>
              <a:ext uri="{FF2B5EF4-FFF2-40B4-BE49-F238E27FC236}">
                <a16:creationId xmlns:a16="http://schemas.microsoft.com/office/drawing/2014/main" id="{0D631885-E731-CE18-C8B4-C2229384F57C}"/>
              </a:ext>
            </a:extLst>
          </p:cNvPr>
          <p:cNvSpPr txBox="1"/>
          <p:nvPr/>
        </p:nvSpPr>
        <p:spPr>
          <a:xfrm>
            <a:off x="8445510" y="1365734"/>
            <a:ext cx="3653357" cy="830997"/>
          </a:xfrm>
          <a:prstGeom prst="rect">
            <a:avLst/>
          </a:prstGeom>
          <a:noFill/>
        </p:spPr>
        <p:txBody>
          <a:bodyPr wrap="square" rtlCol="0">
            <a:spAutoFit/>
          </a:bodyPr>
          <a:lstStyle/>
          <a:p>
            <a:r>
              <a:rPr lang="en-US" sz="2400" dirty="0"/>
              <a:t>Gets applied automatically or explicitly using</a:t>
            </a:r>
          </a:p>
        </p:txBody>
      </p:sp>
      <p:sp>
        <p:nvSpPr>
          <p:cNvPr id="32" name="TextBox 31">
            <a:extLst>
              <a:ext uri="{FF2B5EF4-FFF2-40B4-BE49-F238E27FC236}">
                <a16:creationId xmlns:a16="http://schemas.microsoft.com/office/drawing/2014/main" id="{C6694DFF-69AD-F66C-2ABE-7630F0943655}"/>
              </a:ext>
            </a:extLst>
          </p:cNvPr>
          <p:cNvSpPr txBox="1"/>
          <p:nvPr/>
        </p:nvSpPr>
        <p:spPr>
          <a:xfrm>
            <a:off x="8480860" y="2291190"/>
            <a:ext cx="3325900" cy="461665"/>
          </a:xfrm>
          <a:prstGeom prst="rect">
            <a:avLst/>
          </a:prstGeom>
          <a:solidFill>
            <a:schemeClr val="accent2">
              <a:lumMod val="40000"/>
              <a:lumOff val="60000"/>
              <a:alpha val="30000"/>
            </a:schemeClr>
          </a:solidFill>
        </p:spPr>
        <p:txBody>
          <a:bodyPr wrap="square" rtlCol="0">
            <a:spAutoFit/>
          </a:bodyPr>
          <a:lstStyle/>
          <a:p>
            <a:r>
              <a:rPr lang="en-US" sz="2400" dirty="0" err="1">
                <a:solidFill>
                  <a:schemeClr val="bg2">
                    <a:lumMod val="25000"/>
                  </a:schemeClr>
                </a:solidFill>
              </a:rPr>
              <a:t>apply_proj</a:t>
            </a:r>
            <a:r>
              <a:rPr lang="en-US" sz="2400" dirty="0">
                <a:solidFill>
                  <a:schemeClr val="bg2">
                    <a:lumMod val="25000"/>
                  </a:schemeClr>
                </a:solidFill>
              </a:rPr>
              <a:t>() or </a:t>
            </a:r>
            <a:r>
              <a:rPr lang="en-US" sz="2400" dirty="0" err="1">
                <a:solidFill>
                  <a:schemeClr val="bg2">
                    <a:lumMod val="25000"/>
                  </a:schemeClr>
                </a:solidFill>
              </a:rPr>
              <a:t>proj</a:t>
            </a:r>
            <a:r>
              <a:rPr lang="en-US" sz="2400" dirty="0">
                <a:solidFill>
                  <a:schemeClr val="bg2">
                    <a:lumMod val="25000"/>
                  </a:schemeClr>
                </a:solidFill>
              </a:rPr>
              <a:t>=True</a:t>
            </a:r>
          </a:p>
        </p:txBody>
      </p:sp>
      <p:sp>
        <p:nvSpPr>
          <p:cNvPr id="33" name="Rectangle 32">
            <a:extLst>
              <a:ext uri="{FF2B5EF4-FFF2-40B4-BE49-F238E27FC236}">
                <a16:creationId xmlns:a16="http://schemas.microsoft.com/office/drawing/2014/main" id="{B7088528-EC2E-4296-1ADC-BD20E3D00DE8}"/>
              </a:ext>
            </a:extLst>
          </p:cNvPr>
          <p:cNvSpPr/>
          <p:nvPr/>
        </p:nvSpPr>
        <p:spPr>
          <a:xfrm>
            <a:off x="6299200" y="2362005"/>
            <a:ext cx="1854200" cy="53940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raw.info</a:t>
            </a:r>
            <a:endParaRPr lang="en-US" sz="2400" dirty="0">
              <a:solidFill>
                <a:schemeClr val="tx1"/>
              </a:solidFill>
            </a:endParaRPr>
          </a:p>
        </p:txBody>
      </p:sp>
      <p:cxnSp>
        <p:nvCxnSpPr>
          <p:cNvPr id="34" name="Straight Arrow Connector 33">
            <a:extLst>
              <a:ext uri="{FF2B5EF4-FFF2-40B4-BE49-F238E27FC236}">
                <a16:creationId xmlns:a16="http://schemas.microsoft.com/office/drawing/2014/main" id="{C98F64AE-8779-635B-C354-7B307DC8CC22}"/>
              </a:ext>
            </a:extLst>
          </p:cNvPr>
          <p:cNvCxnSpPr>
            <a:cxnSpLocks/>
            <a:stCxn id="23" idx="3"/>
            <a:endCxn id="33" idx="1"/>
          </p:cNvCxnSpPr>
          <p:nvPr/>
        </p:nvCxnSpPr>
        <p:spPr>
          <a:xfrm>
            <a:off x="5604933" y="2631709"/>
            <a:ext cx="694267" cy="0"/>
          </a:xfrm>
          <a:prstGeom prst="straightConnector1">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79A5E8EC-C5D3-3DB3-0E11-203D6BF9AE7D}"/>
              </a:ext>
            </a:extLst>
          </p:cNvPr>
          <p:cNvSpPr txBox="1"/>
          <p:nvPr/>
        </p:nvSpPr>
        <p:spPr>
          <a:xfrm>
            <a:off x="6565909" y="3732110"/>
            <a:ext cx="5088461" cy="1569660"/>
          </a:xfrm>
          <a:prstGeom prst="rect">
            <a:avLst/>
          </a:prstGeom>
          <a:noFill/>
        </p:spPr>
        <p:txBody>
          <a:bodyPr wrap="square" rtlCol="0">
            <a:spAutoFit/>
          </a:bodyPr>
          <a:lstStyle/>
          <a:p>
            <a:r>
              <a:rPr lang="en-US" sz="2400" dirty="0"/>
              <a:t>Noise can be</a:t>
            </a:r>
          </a:p>
          <a:p>
            <a:pPr marL="342900" indent="-342900">
              <a:buFont typeface="Arial" panose="020B0604020202020204" pitchFamily="34" charset="0"/>
              <a:buChar char="•"/>
            </a:pPr>
            <a:r>
              <a:rPr lang="en-US" sz="2400" dirty="0"/>
              <a:t>Empty room</a:t>
            </a:r>
          </a:p>
          <a:p>
            <a:pPr marL="342900" indent="-342900">
              <a:buFont typeface="Arial" panose="020B0604020202020204" pitchFamily="34" charset="0"/>
              <a:buChar char="•"/>
            </a:pPr>
            <a:r>
              <a:rPr lang="en-US" sz="2400" dirty="0"/>
              <a:t>Baseline period of epochs</a:t>
            </a:r>
          </a:p>
          <a:p>
            <a:pPr marL="342900" indent="-342900">
              <a:buFont typeface="Arial" panose="020B0604020202020204" pitchFamily="34" charset="0"/>
              <a:buChar char="•"/>
            </a:pPr>
            <a:r>
              <a:rPr lang="en-US" sz="2400" dirty="0"/>
              <a:t>Epochs of eyeblink or cardiac events</a:t>
            </a:r>
          </a:p>
        </p:txBody>
      </p:sp>
      <p:sp>
        <p:nvSpPr>
          <p:cNvPr id="38" name="TextBox 37">
            <a:extLst>
              <a:ext uri="{FF2B5EF4-FFF2-40B4-BE49-F238E27FC236}">
                <a16:creationId xmlns:a16="http://schemas.microsoft.com/office/drawing/2014/main" id="{A970AB5C-EA19-FA01-10EF-9B7AF1C6EB36}"/>
              </a:ext>
            </a:extLst>
          </p:cNvPr>
          <p:cNvSpPr txBox="1"/>
          <p:nvPr/>
        </p:nvSpPr>
        <p:spPr>
          <a:xfrm>
            <a:off x="334433" y="5753162"/>
            <a:ext cx="11764434" cy="461665"/>
          </a:xfrm>
          <a:prstGeom prst="rect">
            <a:avLst/>
          </a:prstGeom>
          <a:noFill/>
        </p:spPr>
        <p:txBody>
          <a:bodyPr wrap="square" rtlCol="0">
            <a:spAutoFit/>
          </a:bodyPr>
          <a:lstStyle/>
          <a:p>
            <a:r>
              <a:rPr lang="en-US" sz="2400" b="1" dirty="0"/>
              <a:t>TIP: </a:t>
            </a:r>
            <a:r>
              <a:rPr lang="en-US" sz="2400" i="1" dirty="0"/>
              <a:t>Always visualize data and interactively choose projectors to ensure signal is not removed </a:t>
            </a:r>
          </a:p>
        </p:txBody>
      </p:sp>
    </p:spTree>
    <p:extLst>
      <p:ext uri="{BB962C8B-B14F-4D97-AF65-F5344CB8AC3E}">
        <p14:creationId xmlns:p14="http://schemas.microsoft.com/office/powerpoint/2010/main" val="138535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23" grpId="0" animBg="1"/>
      <p:bldP spid="29" grpId="0" animBg="1"/>
      <p:bldP spid="30" grpId="0"/>
      <p:bldP spid="31" grpId="0"/>
      <p:bldP spid="32" grpId="0" animBg="1"/>
      <p:bldP spid="33" grpId="0" animBg="1"/>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230F12-3874-600F-8265-81B837F45FA9}"/>
              </a:ext>
            </a:extLst>
          </p:cNvPr>
          <p:cNvSpPr>
            <a:spLocks noGrp="1"/>
          </p:cNvSpPr>
          <p:nvPr>
            <p:ph type="sldNum" sz="quarter" idx="12"/>
          </p:nvPr>
        </p:nvSpPr>
        <p:spPr/>
        <p:txBody>
          <a:bodyPr/>
          <a:lstStyle/>
          <a:p>
            <a:fld id="{91622A21-79A4-4641-B606-AC81C266C824}" type="slidenum">
              <a:rPr lang="en-US" smtClean="0"/>
              <a:t>8</a:t>
            </a:fld>
            <a:endParaRPr lang="en-US"/>
          </a:p>
        </p:txBody>
      </p:sp>
      <p:sp>
        <p:nvSpPr>
          <p:cNvPr id="5" name="Title 1">
            <a:extLst>
              <a:ext uri="{FF2B5EF4-FFF2-40B4-BE49-F238E27FC236}">
                <a16:creationId xmlns:a16="http://schemas.microsoft.com/office/drawing/2014/main" id="{6F936E48-1399-B842-B805-BE8ECA76AA28}"/>
              </a:ext>
            </a:extLst>
          </p:cNvPr>
          <p:cNvSpPr txBox="1">
            <a:spLocks/>
          </p:cNvSpPr>
          <p:nvPr/>
        </p:nvSpPr>
        <p:spPr>
          <a:xfrm>
            <a:off x="239098" y="90033"/>
            <a:ext cx="8938769"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Removing background noise in OPM-MEG</a:t>
            </a:r>
          </a:p>
        </p:txBody>
      </p:sp>
      <p:graphicFrame>
        <p:nvGraphicFramePr>
          <p:cNvPr id="7" name="Table 6">
            <a:extLst>
              <a:ext uri="{FF2B5EF4-FFF2-40B4-BE49-F238E27FC236}">
                <a16:creationId xmlns:a16="http://schemas.microsoft.com/office/drawing/2014/main" id="{465A68F4-78E5-ED79-0EAD-98CCEEE6F2F7}"/>
              </a:ext>
            </a:extLst>
          </p:cNvPr>
          <p:cNvGraphicFramePr>
            <a:graphicFrameLocks noGrp="1"/>
          </p:cNvGraphicFramePr>
          <p:nvPr>
            <p:extLst>
              <p:ext uri="{D42A27DB-BD31-4B8C-83A1-F6EECF244321}">
                <p14:modId xmlns:p14="http://schemas.microsoft.com/office/powerpoint/2010/main" val="2680130693"/>
              </p:ext>
            </p:extLst>
          </p:nvPr>
        </p:nvGraphicFramePr>
        <p:xfrm>
          <a:off x="355603" y="2366386"/>
          <a:ext cx="10998197" cy="3336758"/>
        </p:xfrm>
        <a:graphic>
          <a:graphicData uri="http://schemas.openxmlformats.org/drawingml/2006/table">
            <a:tbl>
              <a:tblPr firstRow="1" bandRow="1">
                <a:tableStyleId>{5C22544A-7EE6-4342-B048-85BDC9FD1C3A}</a:tableStyleId>
              </a:tblPr>
              <a:tblGrid>
                <a:gridCol w="2141686">
                  <a:extLst>
                    <a:ext uri="{9D8B030D-6E8A-4147-A177-3AD203B41FA5}">
                      <a16:colId xmlns:a16="http://schemas.microsoft.com/office/drawing/2014/main" val="1189514714"/>
                    </a:ext>
                  </a:extLst>
                </a:gridCol>
                <a:gridCol w="2242471">
                  <a:extLst>
                    <a:ext uri="{9D8B030D-6E8A-4147-A177-3AD203B41FA5}">
                      <a16:colId xmlns:a16="http://schemas.microsoft.com/office/drawing/2014/main" val="1446633202"/>
                    </a:ext>
                  </a:extLst>
                </a:gridCol>
                <a:gridCol w="2204680">
                  <a:extLst>
                    <a:ext uri="{9D8B030D-6E8A-4147-A177-3AD203B41FA5}">
                      <a16:colId xmlns:a16="http://schemas.microsoft.com/office/drawing/2014/main" val="1932541474"/>
                    </a:ext>
                  </a:extLst>
                </a:gridCol>
                <a:gridCol w="2204680">
                  <a:extLst>
                    <a:ext uri="{9D8B030D-6E8A-4147-A177-3AD203B41FA5}">
                      <a16:colId xmlns:a16="http://schemas.microsoft.com/office/drawing/2014/main" val="689504233"/>
                    </a:ext>
                  </a:extLst>
                </a:gridCol>
                <a:gridCol w="2204680">
                  <a:extLst>
                    <a:ext uri="{9D8B030D-6E8A-4147-A177-3AD203B41FA5}">
                      <a16:colId xmlns:a16="http://schemas.microsoft.com/office/drawing/2014/main" val="2436771557"/>
                    </a:ext>
                  </a:extLst>
                </a:gridCol>
              </a:tblGrid>
              <a:tr h="901749">
                <a:tc>
                  <a:txBody>
                    <a:bodyPr/>
                    <a:lstStyle/>
                    <a:p>
                      <a:pPr algn="ctr"/>
                      <a:r>
                        <a:rPr lang="en-US" sz="2400" dirty="0">
                          <a:solidFill>
                            <a:schemeClr val="tx1"/>
                          </a:solidFill>
                        </a:rPr>
                        <a:t>Method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Works without sensor locations?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Works with </a:t>
                      </a:r>
                      <a:r>
                        <a:rPr lang="en-US" sz="2400">
                          <a:solidFill>
                            <a:schemeClr val="tx1"/>
                          </a:solidFill>
                        </a:rPr>
                        <a:t>few sensors?</a:t>
                      </a: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Do not require additional sensors?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Does not need additional measurement?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7249276"/>
                  </a:ext>
                </a:extLst>
              </a:tr>
              <a:tr h="604312">
                <a:tc>
                  <a:txBody>
                    <a:bodyPr/>
                    <a:lstStyle/>
                    <a:p>
                      <a:pPr algn="ctr"/>
                      <a:endParaRPr lang="en-US" sz="240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3325813"/>
                  </a:ext>
                </a:extLst>
              </a:tr>
              <a:tr h="720766">
                <a:tc>
                  <a:txBody>
                    <a:bodyPr/>
                    <a:lstStyle/>
                    <a:p>
                      <a:pPr algn="ctr"/>
                      <a:endParaRPr lang="en-US" sz="240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solidFill>
                          <a:schemeClr val="tx1"/>
                        </a:solidFill>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8644228"/>
                  </a:ext>
                </a:extLst>
              </a:tr>
              <a:tr h="582507">
                <a:tc>
                  <a:txBody>
                    <a:bodyPr/>
                    <a:lstStyle/>
                    <a:p>
                      <a:pPr algn="ctr"/>
                      <a:endParaRPr lang="en-US" sz="2400" dirty="0">
                        <a:solidFill>
                          <a:schemeClr val="tx1"/>
                        </a:solidFill>
                      </a:endParaRPr>
                    </a:p>
                    <a:p>
                      <a:pPr algn="ctr"/>
                      <a:endParaRPr lang="en-US" sz="240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2910065"/>
                  </a:ext>
                </a:extLst>
              </a:tr>
            </a:tbl>
          </a:graphicData>
        </a:graphic>
      </p:graphicFrame>
      <p:sp>
        <p:nvSpPr>
          <p:cNvPr id="11" name="TextBox 10">
            <a:extLst>
              <a:ext uri="{FF2B5EF4-FFF2-40B4-BE49-F238E27FC236}">
                <a16:creationId xmlns:a16="http://schemas.microsoft.com/office/drawing/2014/main" id="{F09ABC12-C38F-0B21-7DB2-FE2BE9B7D377}"/>
              </a:ext>
            </a:extLst>
          </p:cNvPr>
          <p:cNvSpPr txBox="1"/>
          <p:nvPr/>
        </p:nvSpPr>
        <p:spPr>
          <a:xfrm>
            <a:off x="1932518" y="1014534"/>
            <a:ext cx="8938769" cy="830997"/>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sz="2400" dirty="0"/>
              <a:t>Sensor array can move</a:t>
            </a:r>
          </a:p>
          <a:p>
            <a:pPr marL="285750" indent="-285750">
              <a:buFont typeface="Arial" panose="020B0604020202020204" pitchFamily="34" charset="0"/>
              <a:buChar char="•"/>
            </a:pPr>
            <a:r>
              <a:rPr lang="en-US" sz="2400" dirty="0"/>
              <a:t>The sensor array may have different arrangement for each subject</a:t>
            </a:r>
          </a:p>
        </p:txBody>
      </p:sp>
      <p:sp>
        <p:nvSpPr>
          <p:cNvPr id="13" name="Footer Placeholder 12">
            <a:extLst>
              <a:ext uri="{FF2B5EF4-FFF2-40B4-BE49-F238E27FC236}">
                <a16:creationId xmlns:a16="http://schemas.microsoft.com/office/drawing/2014/main" id="{A784C8AC-8EA8-B05B-A658-79741DE15DEE}"/>
              </a:ext>
            </a:extLst>
          </p:cNvPr>
          <p:cNvSpPr>
            <a:spLocks noGrp="1"/>
          </p:cNvSpPr>
          <p:nvPr>
            <p:ph type="ftr" sz="quarter" idx="11"/>
          </p:nvPr>
        </p:nvSpPr>
        <p:spPr/>
        <p:txBody>
          <a:bodyPr/>
          <a:lstStyle/>
          <a:p>
            <a:r>
              <a:rPr lang="en-US"/>
              <a:t>Slide by Mainak Jas</a:t>
            </a:r>
          </a:p>
        </p:txBody>
      </p:sp>
      <p:sp>
        <p:nvSpPr>
          <p:cNvPr id="15" name="TextBox 14">
            <a:extLst>
              <a:ext uri="{FF2B5EF4-FFF2-40B4-BE49-F238E27FC236}">
                <a16:creationId xmlns:a16="http://schemas.microsoft.com/office/drawing/2014/main" id="{24983480-E023-E540-6D4E-A7672693F094}"/>
              </a:ext>
            </a:extLst>
          </p:cNvPr>
          <p:cNvSpPr txBox="1"/>
          <p:nvPr/>
        </p:nvSpPr>
        <p:spPr>
          <a:xfrm>
            <a:off x="355604" y="5926140"/>
            <a:ext cx="8822264" cy="400110"/>
          </a:xfrm>
          <a:prstGeom prst="rect">
            <a:avLst/>
          </a:prstGeom>
          <a:noFill/>
        </p:spPr>
        <p:txBody>
          <a:bodyPr wrap="square">
            <a:spAutoFit/>
          </a:bodyPr>
          <a:lstStyle/>
          <a:p>
            <a:r>
              <a:rPr lang="en-US" sz="2000" dirty="0">
                <a:hlinkClick r:id="rId3"/>
              </a:rPr>
              <a:t>https://mne.tools/stable/auto_tutorials/preprocessing/80_opm_processing.html</a:t>
            </a:r>
            <a:r>
              <a:rPr lang="en-US" sz="2000" dirty="0"/>
              <a:t> </a:t>
            </a:r>
          </a:p>
        </p:txBody>
      </p:sp>
      <p:sp>
        <p:nvSpPr>
          <p:cNvPr id="16" name="TextBox 15">
            <a:extLst>
              <a:ext uri="{FF2B5EF4-FFF2-40B4-BE49-F238E27FC236}">
                <a16:creationId xmlns:a16="http://schemas.microsoft.com/office/drawing/2014/main" id="{6832CDA5-37A0-FDD7-8656-F50C29E86807}"/>
              </a:ext>
            </a:extLst>
          </p:cNvPr>
          <p:cNvSpPr txBox="1"/>
          <p:nvPr/>
        </p:nvSpPr>
        <p:spPr>
          <a:xfrm>
            <a:off x="126999" y="3662513"/>
            <a:ext cx="10998197" cy="461665"/>
          </a:xfrm>
          <a:prstGeom prst="rect">
            <a:avLst/>
          </a:prstGeom>
          <a:noFill/>
        </p:spPr>
        <p:txBody>
          <a:bodyPr wrap="square" rtlCol="0">
            <a:spAutoFit/>
          </a:bodyPr>
          <a:lstStyle/>
          <a:p>
            <a:r>
              <a:rPr lang="en-US" sz="2400" dirty="0">
                <a:solidFill>
                  <a:schemeClr val="tx1"/>
                </a:solidFill>
              </a:rPr>
              <a:t>        SSP (“</a:t>
            </a:r>
            <a:r>
              <a:rPr lang="en-US" sz="2400" dirty="0" err="1">
                <a:solidFill>
                  <a:schemeClr val="tx1"/>
                </a:solidFill>
              </a:rPr>
              <a:t>proj</a:t>
            </a:r>
            <a:r>
              <a:rPr lang="en-US" sz="2400" dirty="0">
                <a:solidFill>
                  <a:schemeClr val="tx1"/>
                </a:solidFill>
              </a:rPr>
              <a:t>”)                   </a:t>
            </a:r>
            <a:r>
              <a:rPr lang="en-US" sz="2400" dirty="0"/>
              <a:t>✅                            ✅                           </a:t>
            </a:r>
            <a:r>
              <a:rPr lang="en-US" sz="2400" dirty="0">
                <a:solidFill>
                  <a:schemeClr val="tx1"/>
                </a:solidFill>
              </a:rPr>
              <a:t>✅                             ❌</a:t>
            </a:r>
          </a:p>
        </p:txBody>
      </p:sp>
      <p:sp>
        <p:nvSpPr>
          <p:cNvPr id="17" name="TextBox 16">
            <a:extLst>
              <a:ext uri="{FF2B5EF4-FFF2-40B4-BE49-F238E27FC236}">
                <a16:creationId xmlns:a16="http://schemas.microsoft.com/office/drawing/2014/main" id="{56599829-CB6F-AB43-1C02-4F448A511BE6}"/>
              </a:ext>
            </a:extLst>
          </p:cNvPr>
          <p:cNvSpPr txBox="1"/>
          <p:nvPr/>
        </p:nvSpPr>
        <p:spPr>
          <a:xfrm>
            <a:off x="651933" y="4270268"/>
            <a:ext cx="10439400" cy="830997"/>
          </a:xfrm>
          <a:prstGeom prst="rect">
            <a:avLst/>
          </a:prstGeom>
          <a:noFill/>
        </p:spPr>
        <p:txBody>
          <a:bodyPr wrap="square" rtlCol="0">
            <a:spAutoFit/>
          </a:bodyPr>
          <a:lstStyle/>
          <a:p>
            <a:r>
              <a:rPr lang="en-US" sz="2400" dirty="0">
                <a:solidFill>
                  <a:schemeClr val="tx1"/>
                </a:solidFill>
              </a:rPr>
              <a:t>Reference                      ✅                            ✅                           </a:t>
            </a:r>
            <a:r>
              <a:rPr lang="en-US" sz="2400" dirty="0"/>
              <a:t>❌                             ✅</a:t>
            </a:r>
            <a:endParaRPr lang="en-US" sz="2400" dirty="0">
              <a:solidFill>
                <a:schemeClr val="tx1"/>
              </a:solidFill>
              <a:highlight>
                <a:srgbClr val="FFFF00"/>
              </a:highlight>
            </a:endParaRPr>
          </a:p>
          <a:p>
            <a:r>
              <a:rPr lang="en-US" sz="2400" dirty="0"/>
              <a:t>regression</a:t>
            </a:r>
            <a:endParaRPr lang="en-US" sz="2400" dirty="0">
              <a:solidFill>
                <a:schemeClr val="tx1"/>
              </a:solidFill>
            </a:endParaRPr>
          </a:p>
        </p:txBody>
      </p:sp>
      <p:sp>
        <p:nvSpPr>
          <p:cNvPr id="19" name="TextBox 18">
            <a:extLst>
              <a:ext uri="{FF2B5EF4-FFF2-40B4-BE49-F238E27FC236}">
                <a16:creationId xmlns:a16="http://schemas.microsoft.com/office/drawing/2014/main" id="{287C8AE8-7B1A-995A-D22D-2FFB4DFEA8D1}"/>
              </a:ext>
            </a:extLst>
          </p:cNvPr>
          <p:cNvSpPr txBox="1"/>
          <p:nvPr/>
        </p:nvSpPr>
        <p:spPr>
          <a:xfrm>
            <a:off x="601133" y="5108782"/>
            <a:ext cx="10608734" cy="646331"/>
          </a:xfrm>
          <a:prstGeom prst="rect">
            <a:avLst/>
          </a:prstGeom>
          <a:noFill/>
        </p:spPr>
        <p:txBody>
          <a:bodyPr wrap="square" rtlCol="0">
            <a:spAutoFit/>
          </a:bodyPr>
          <a:lstStyle/>
          <a:p>
            <a:r>
              <a:rPr lang="en-US" sz="2400" dirty="0"/>
              <a:t>HFC/SSS etc.</a:t>
            </a:r>
            <a:r>
              <a:rPr lang="en-US" sz="2400" dirty="0">
                <a:solidFill>
                  <a:schemeClr val="tx1"/>
                </a:solidFill>
              </a:rPr>
              <a:t>                  </a:t>
            </a:r>
            <a:r>
              <a:rPr lang="en-US" sz="2400" dirty="0"/>
              <a:t>❌                             </a:t>
            </a:r>
            <a:r>
              <a:rPr lang="en-US" sz="3600" dirty="0">
                <a:highlight>
                  <a:srgbClr val="FFFF00"/>
                </a:highlight>
              </a:rPr>
              <a:t>?</a:t>
            </a:r>
            <a:r>
              <a:rPr lang="en-US" sz="2400" dirty="0"/>
              <a:t>                           </a:t>
            </a:r>
            <a:r>
              <a:rPr lang="en-US" sz="2400" dirty="0">
                <a:solidFill>
                  <a:schemeClr val="tx1"/>
                </a:solidFill>
              </a:rPr>
              <a:t>✅                             ✅</a:t>
            </a:r>
          </a:p>
        </p:txBody>
      </p:sp>
    </p:spTree>
    <p:extLst>
      <p:ext uri="{BB962C8B-B14F-4D97-AF65-F5344CB8AC3E}">
        <p14:creationId xmlns:p14="http://schemas.microsoft.com/office/powerpoint/2010/main" val="331903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C0135B6-76CF-3237-6DC6-8C5650D4BCDA}"/>
              </a:ext>
            </a:extLst>
          </p:cNvPr>
          <p:cNvSpPr/>
          <p:nvPr/>
        </p:nvSpPr>
        <p:spPr>
          <a:xfrm>
            <a:off x="3887226" y="1437384"/>
            <a:ext cx="4070415" cy="491896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0DAB05C-4252-66FB-79E0-DE4A4E5D4D4D}"/>
              </a:ext>
            </a:extLst>
          </p:cNvPr>
          <p:cNvSpPr/>
          <p:nvPr/>
        </p:nvSpPr>
        <p:spPr>
          <a:xfrm>
            <a:off x="560825" y="1495038"/>
            <a:ext cx="2377101" cy="272136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8B9BFA9-FA5F-E375-4745-A88CF7EAB86F}"/>
              </a:ext>
            </a:extLst>
          </p:cNvPr>
          <p:cNvSpPr>
            <a:spLocks noGrp="1"/>
          </p:cNvSpPr>
          <p:nvPr>
            <p:ph type="ftr" sz="quarter" idx="11"/>
          </p:nvPr>
        </p:nvSpPr>
        <p:spPr/>
        <p:txBody>
          <a:bodyPr/>
          <a:lstStyle/>
          <a:p>
            <a:r>
              <a:rPr lang="en-US"/>
              <a:t>Slide by Mainak Jas</a:t>
            </a:r>
          </a:p>
        </p:txBody>
      </p:sp>
      <p:sp>
        <p:nvSpPr>
          <p:cNvPr id="5" name="Slide Number Placeholder 4">
            <a:extLst>
              <a:ext uri="{FF2B5EF4-FFF2-40B4-BE49-F238E27FC236}">
                <a16:creationId xmlns:a16="http://schemas.microsoft.com/office/drawing/2014/main" id="{C827EB5A-DE4B-2EC0-5C88-2D7EF2CC2557}"/>
              </a:ext>
            </a:extLst>
          </p:cNvPr>
          <p:cNvSpPr>
            <a:spLocks noGrp="1"/>
          </p:cNvSpPr>
          <p:nvPr>
            <p:ph type="sldNum" sz="quarter" idx="12"/>
          </p:nvPr>
        </p:nvSpPr>
        <p:spPr/>
        <p:txBody>
          <a:bodyPr/>
          <a:lstStyle/>
          <a:p>
            <a:fld id="{91622A21-79A4-4641-B606-AC81C266C824}" type="slidenum">
              <a:rPr lang="en-US" smtClean="0"/>
              <a:t>9</a:t>
            </a:fld>
            <a:endParaRPr lang="en-US"/>
          </a:p>
        </p:txBody>
      </p:sp>
      <p:sp>
        <p:nvSpPr>
          <p:cNvPr id="6" name="Title 1">
            <a:extLst>
              <a:ext uri="{FF2B5EF4-FFF2-40B4-BE49-F238E27FC236}">
                <a16:creationId xmlns:a16="http://schemas.microsoft.com/office/drawing/2014/main" id="{9A5741A2-2B35-2633-FE7B-873D75E3C4CC}"/>
              </a:ext>
            </a:extLst>
          </p:cNvPr>
          <p:cNvSpPr txBox="1">
            <a:spLocks/>
          </p:cNvSpPr>
          <p:nvPr/>
        </p:nvSpPr>
        <p:spPr>
          <a:xfrm>
            <a:off x="239098" y="90033"/>
            <a:ext cx="8938769" cy="66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Relationship between SSP, SSS, and HFC</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A9D9B4B-CACA-BA11-0E88-157B5F83D1DD}"/>
                  </a:ext>
                </a:extLst>
              </p:cNvPr>
              <p:cNvSpPr txBox="1"/>
              <p:nvPr/>
            </p:nvSpPr>
            <p:spPr>
              <a:xfrm>
                <a:off x="4123264" y="1495038"/>
                <a:ext cx="3486238" cy="719749"/>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𝑏</m:t>
                      </m:r>
                      <m:r>
                        <a:rPr lang="en-US" sz="2800" b="0" i="1" smtClean="0">
                          <a:latin typeface="Cambria Math" panose="02040503050406030204" pitchFamily="18" charset="0"/>
                        </a:rPr>
                        <m:t>=</m:t>
                      </m:r>
                      <m:d>
                        <m:dPr>
                          <m:begChr m:val="["/>
                          <m:endChr m:val="]"/>
                          <m:ctrlPr>
                            <a:rPr lang="en-US" sz="2800" i="1">
                              <a:latin typeface="Cambria Math" panose="02040503050406030204" pitchFamily="18" charset="0"/>
                            </a:rPr>
                          </m:ctrlPr>
                        </m:dPr>
                        <m:e>
                          <m:m>
                            <m:mPr>
                              <m:mcs>
                                <m:mc>
                                  <m:mcPr>
                                    <m:count m:val="2"/>
                                    <m:mcJc m:val="center"/>
                                  </m:mcPr>
                                </m:mc>
                              </m:mcs>
                              <m:ctrlPr>
                                <a:rPr lang="en-US" sz="2800" i="1">
                                  <a:latin typeface="Cambria Math" panose="02040503050406030204" pitchFamily="18" charset="0"/>
                                </a:rPr>
                              </m:ctrlPr>
                            </m:mPr>
                            <m:mr>
                              <m:e>
                                <m:sSub>
                                  <m:sSubPr>
                                    <m:ctrlPr>
                                      <a:rPr lang="en-US" sz="2800" i="1">
                                        <a:latin typeface="Cambria Math" panose="02040503050406030204" pitchFamily="18" charset="0"/>
                                      </a:rPr>
                                    </m:ctrlPr>
                                  </m:sSubPr>
                                  <m:e>
                                    <m:r>
                                      <a:rPr lang="en-US" sz="2800" b="0" i="1" smtClean="0">
                                        <a:latin typeface="Cambria Math" panose="02040503050406030204" pitchFamily="18" charset="0"/>
                                      </a:rPr>
                                      <m:t>𝑆</m:t>
                                    </m:r>
                                  </m:e>
                                  <m:sub>
                                    <m:r>
                                      <m:rPr>
                                        <m:brk m:alnAt="7"/>
                                      </m:rPr>
                                      <a:rPr lang="en-US" sz="2800" i="1">
                                        <a:latin typeface="Cambria Math" panose="02040503050406030204" pitchFamily="18" charset="0"/>
                                      </a:rPr>
                                      <m:t>𝑖</m:t>
                                    </m:r>
                                    <m:r>
                                      <a:rPr lang="en-US" sz="2800" i="1">
                                        <a:latin typeface="Cambria Math" panose="02040503050406030204" pitchFamily="18" charset="0"/>
                                      </a:rPr>
                                      <m:t>𝑛</m:t>
                                    </m:r>
                                  </m:sub>
                                </m:sSub>
                              </m:e>
                              <m:e>
                                <m:sSub>
                                  <m:sSubPr>
                                    <m:ctrlPr>
                                      <a:rPr lang="en-US" sz="2800" i="1">
                                        <a:latin typeface="Cambria Math" panose="02040503050406030204" pitchFamily="18" charset="0"/>
                                      </a:rPr>
                                    </m:ctrlPr>
                                  </m:sSubPr>
                                  <m:e>
                                    <m:r>
                                      <a:rPr lang="en-US" sz="2800" b="0" i="1" smtClean="0">
                                        <a:latin typeface="Cambria Math" panose="02040503050406030204" pitchFamily="18" charset="0"/>
                                      </a:rPr>
                                      <m:t>𝑆</m:t>
                                    </m:r>
                                  </m:e>
                                  <m:sub>
                                    <m:r>
                                      <a:rPr lang="en-US" sz="2800" i="1">
                                        <a:latin typeface="Cambria Math" panose="02040503050406030204" pitchFamily="18" charset="0"/>
                                      </a:rPr>
                                      <m:t>𝑜𝑢𝑡</m:t>
                                    </m:r>
                                  </m:sub>
                                </m:sSub>
                              </m:e>
                            </m:mr>
                          </m:m>
                        </m:e>
                      </m:d>
                      <m:d>
                        <m:dPr>
                          <m:begChr m:val="["/>
                          <m:endChr m:val="]"/>
                          <m:ctrlPr>
                            <a:rPr lang="en-US" sz="2800" i="1">
                              <a:latin typeface="Cambria Math" panose="02040503050406030204" pitchFamily="18" charset="0"/>
                            </a:rPr>
                          </m:ctrlPr>
                        </m:dPr>
                        <m:e>
                          <m:m>
                            <m:mPr>
                              <m:mcs>
                                <m:mc>
                                  <m:mcPr>
                                    <m:count m:val="1"/>
                                    <m:mcJc m:val="center"/>
                                  </m:mcPr>
                                </m:mc>
                              </m:mcs>
                              <m:ctrlPr>
                                <a:rPr lang="en-US" sz="2800" i="1">
                                  <a:latin typeface="Cambria Math" panose="02040503050406030204" pitchFamily="18" charset="0"/>
                                </a:rPr>
                              </m:ctrlPr>
                            </m:mPr>
                            <m:mr>
                              <m:e>
                                <m:sSub>
                                  <m:sSubPr>
                                    <m:ctrlPr>
                                      <a:rPr lang="en-US" sz="2800" i="1">
                                        <a:latin typeface="Cambria Math" panose="02040503050406030204" pitchFamily="18" charset="0"/>
                                      </a:rPr>
                                    </m:ctrlPr>
                                  </m:sSubPr>
                                  <m:e>
                                    <m:r>
                                      <m:rPr>
                                        <m:brk m:alnAt="7"/>
                                      </m:rPr>
                                      <a:rPr lang="en-US" sz="2800" i="1">
                                        <a:latin typeface="Cambria Math" panose="02040503050406030204" pitchFamily="18" charset="0"/>
                                      </a:rPr>
                                      <m:t>𝑥</m:t>
                                    </m:r>
                                  </m:e>
                                  <m:sub>
                                    <m:r>
                                      <m:rPr>
                                        <m:brk m:alnAt="7"/>
                                      </m:rPr>
                                      <a:rPr lang="en-US" sz="2800" i="1">
                                        <a:latin typeface="Cambria Math" panose="02040503050406030204" pitchFamily="18" charset="0"/>
                                      </a:rPr>
                                      <m:t>𝑖</m:t>
                                    </m:r>
                                    <m:r>
                                      <a:rPr lang="en-US" sz="2800" i="1">
                                        <a:latin typeface="Cambria Math" panose="02040503050406030204" pitchFamily="18" charset="0"/>
                                      </a:rPr>
                                      <m:t>𝑛</m:t>
                                    </m:r>
                                  </m:sub>
                                </m:sSub>
                              </m:e>
                            </m:mr>
                            <m:mr>
                              <m:e>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𝑜𝑢𝑡</m:t>
                                    </m:r>
                                  </m:sub>
                                </m:sSub>
                              </m:e>
                            </m:mr>
                          </m:m>
                        </m:e>
                      </m:d>
                    </m:oMath>
                  </m:oMathPara>
                </a14:m>
                <a:endParaRPr lang="en-US" sz="2800" dirty="0"/>
              </a:p>
            </p:txBody>
          </p:sp>
        </mc:Choice>
        <mc:Fallback>
          <p:sp>
            <p:nvSpPr>
              <p:cNvPr id="7" name="TextBox 6">
                <a:extLst>
                  <a:ext uri="{FF2B5EF4-FFF2-40B4-BE49-F238E27FC236}">
                    <a16:creationId xmlns:a16="http://schemas.microsoft.com/office/drawing/2014/main" id="{2A9D9B4B-CACA-BA11-0E88-157B5F83D1DD}"/>
                  </a:ext>
                </a:extLst>
              </p:cNvPr>
              <p:cNvSpPr txBox="1">
                <a:spLocks noRot="1" noChangeAspect="1" noMove="1" noResize="1" noEditPoints="1" noAdjustHandles="1" noChangeArrowheads="1" noChangeShapeType="1" noTextEdit="1"/>
              </p:cNvSpPr>
              <p:nvPr/>
            </p:nvSpPr>
            <p:spPr>
              <a:xfrm>
                <a:off x="4123264" y="1495038"/>
                <a:ext cx="3486238" cy="719749"/>
              </a:xfrm>
              <a:prstGeom prst="rect">
                <a:avLst/>
              </a:prstGeom>
              <a:blipFill>
                <a:blip r:embed="rId3"/>
                <a:stretch>
                  <a:fillRect l="-1087" b="-86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E59734D-0EC7-9283-B1E0-E50CF6AF9949}"/>
                  </a:ext>
                </a:extLst>
              </p:cNvPr>
              <p:cNvSpPr txBox="1"/>
              <p:nvPr/>
            </p:nvSpPr>
            <p:spPr>
              <a:xfrm>
                <a:off x="4072465" y="2452513"/>
                <a:ext cx="1354666"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𝑏</m:t>
                      </m:r>
                      <m:r>
                        <a:rPr lang="en-US" sz="2800" b="0" i="1" smtClean="0">
                          <a:latin typeface="Cambria Math" panose="02040503050406030204" pitchFamily="18" charset="0"/>
                        </a:rPr>
                        <m:t>=</m:t>
                      </m:r>
                      <m:r>
                        <a:rPr lang="en-US" sz="2800" i="1" smtClean="0">
                          <a:latin typeface="Cambria Math" panose="02040503050406030204" pitchFamily="18" charset="0"/>
                        </a:rPr>
                        <m:t>𝑆</m:t>
                      </m:r>
                      <m:r>
                        <a:rPr lang="en-US" sz="2800" b="0" i="1" smtClean="0">
                          <a:latin typeface="Cambria Math" panose="02040503050406030204" pitchFamily="18" charset="0"/>
                        </a:rPr>
                        <m:t>𝑥</m:t>
                      </m:r>
                    </m:oMath>
                  </m:oMathPara>
                </a14:m>
                <a:endParaRPr lang="en-US" sz="2800" dirty="0"/>
              </a:p>
            </p:txBody>
          </p:sp>
        </mc:Choice>
        <mc:Fallback>
          <p:sp>
            <p:nvSpPr>
              <p:cNvPr id="9" name="TextBox 8">
                <a:extLst>
                  <a:ext uri="{FF2B5EF4-FFF2-40B4-BE49-F238E27FC236}">
                    <a16:creationId xmlns:a16="http://schemas.microsoft.com/office/drawing/2014/main" id="{2E59734D-0EC7-9283-B1E0-E50CF6AF9949}"/>
                  </a:ext>
                </a:extLst>
              </p:cNvPr>
              <p:cNvSpPr txBox="1">
                <a:spLocks noRot="1" noChangeAspect="1" noMove="1" noResize="1" noEditPoints="1" noAdjustHandles="1" noChangeArrowheads="1" noChangeShapeType="1" noTextEdit="1"/>
              </p:cNvSpPr>
              <p:nvPr/>
            </p:nvSpPr>
            <p:spPr>
              <a:xfrm>
                <a:off x="4072465" y="2452513"/>
                <a:ext cx="1354666" cy="430887"/>
              </a:xfrm>
              <a:prstGeom prst="rect">
                <a:avLst/>
              </a:prstGeom>
              <a:blipFill>
                <a:blip r:embed="rId4"/>
                <a:stretch>
                  <a:fillRect b="-55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48954C1-0702-01B5-9953-A0EABC1601B7}"/>
                  </a:ext>
                </a:extLst>
              </p:cNvPr>
              <p:cNvSpPr txBox="1"/>
              <p:nvPr/>
            </p:nvSpPr>
            <p:spPr>
              <a:xfrm>
                <a:off x="4021666" y="3138059"/>
                <a:ext cx="2927436"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𝑥</m:t>
                          </m:r>
                        </m:e>
                      </m:acc>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𝑆</m:t>
                          </m:r>
                        </m:e>
                        <m:sup>
                          <m:r>
                            <a:rPr lang="en-US" sz="2800" b="0" i="1" smtClean="0">
                              <a:latin typeface="Cambria Math" panose="02040503050406030204" pitchFamily="18" charset="0"/>
                            </a:rPr>
                            <m:t>𝑇</m:t>
                          </m:r>
                        </m:sup>
                      </m:sSup>
                      <m:sSup>
                        <m:sSupPr>
                          <m:ctrlPr>
                            <a:rPr lang="en-US" sz="2800" b="0" i="1" smtClean="0">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𝑆</m:t>
                              </m:r>
                              <m:sSup>
                                <m:sSupPr>
                                  <m:ctrlPr>
                                    <a:rPr lang="en-US" sz="2800" i="1">
                                      <a:latin typeface="Cambria Math" panose="02040503050406030204" pitchFamily="18" charset="0"/>
                                    </a:rPr>
                                  </m:ctrlPr>
                                </m:sSupPr>
                                <m:e>
                                  <m:r>
                                    <a:rPr lang="en-US" sz="2800" i="1">
                                      <a:latin typeface="Cambria Math" panose="02040503050406030204" pitchFamily="18" charset="0"/>
                                    </a:rPr>
                                    <m:t>𝑆</m:t>
                                  </m:r>
                                </m:e>
                                <m:sup>
                                  <m:r>
                                    <a:rPr lang="en-US" sz="2800" i="1">
                                      <a:latin typeface="Cambria Math" panose="02040503050406030204" pitchFamily="18" charset="0"/>
                                    </a:rPr>
                                    <m:t>𝑇</m:t>
                                  </m:r>
                                </m:sup>
                              </m:sSup>
                            </m:e>
                          </m:d>
                        </m:e>
                        <m:sup>
                          <m:r>
                            <a:rPr lang="en-US" sz="2800" b="0" i="1" smtClean="0">
                              <a:latin typeface="Cambria Math" panose="02040503050406030204" pitchFamily="18" charset="0"/>
                            </a:rPr>
                            <m:t>−1</m:t>
                          </m:r>
                        </m:sup>
                      </m:sSup>
                      <m:r>
                        <a:rPr lang="en-US" sz="2800" b="0" i="1" smtClean="0">
                          <a:latin typeface="Cambria Math" panose="02040503050406030204" pitchFamily="18" charset="0"/>
                        </a:rPr>
                        <m:t>𝑏</m:t>
                      </m:r>
                    </m:oMath>
                  </m:oMathPara>
                </a14:m>
                <a:endParaRPr lang="en-US" sz="2800" dirty="0"/>
              </a:p>
            </p:txBody>
          </p:sp>
        </mc:Choice>
        <mc:Fallback>
          <p:sp>
            <p:nvSpPr>
              <p:cNvPr id="10" name="TextBox 9">
                <a:extLst>
                  <a:ext uri="{FF2B5EF4-FFF2-40B4-BE49-F238E27FC236}">
                    <a16:creationId xmlns:a16="http://schemas.microsoft.com/office/drawing/2014/main" id="{048954C1-0702-01B5-9953-A0EABC1601B7}"/>
                  </a:ext>
                </a:extLst>
              </p:cNvPr>
              <p:cNvSpPr txBox="1">
                <a:spLocks noRot="1" noChangeAspect="1" noMove="1" noResize="1" noEditPoints="1" noAdjustHandles="1" noChangeArrowheads="1" noChangeShapeType="1" noTextEdit="1"/>
              </p:cNvSpPr>
              <p:nvPr/>
            </p:nvSpPr>
            <p:spPr>
              <a:xfrm>
                <a:off x="4021666" y="3138059"/>
                <a:ext cx="2927436" cy="430887"/>
              </a:xfrm>
              <a:prstGeom prst="rect">
                <a:avLst/>
              </a:prstGeom>
              <a:blipFill>
                <a:blip r:embed="rId5"/>
                <a:stretch>
                  <a:fillRect t="-20588" b="-88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FF93D819-1FA2-C0A6-63BE-CAA71B728CCF}"/>
                  </a:ext>
                </a:extLst>
              </p:cNvPr>
              <p:cNvSpPr txBox="1"/>
              <p:nvPr/>
            </p:nvSpPr>
            <p:spPr>
              <a:xfrm>
                <a:off x="4207933" y="4895496"/>
                <a:ext cx="1996103"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𝑖𝑛</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𝑆</m:t>
                          </m:r>
                        </m:e>
                        <m:sub>
                          <m:r>
                            <a:rPr lang="en-US" sz="2800" b="0" i="1" smtClean="0">
                              <a:latin typeface="Cambria Math" panose="02040503050406030204" pitchFamily="18" charset="0"/>
                            </a:rPr>
                            <m:t>𝑖𝑛</m:t>
                          </m:r>
                        </m:sub>
                      </m:sSub>
                      <m:sSub>
                        <m:sSubPr>
                          <m:ctrlPr>
                            <a:rPr lang="en-US" sz="2800" b="0" i="1" smtClean="0">
                              <a:latin typeface="Cambria Math" panose="02040503050406030204" pitchFamily="18" charset="0"/>
                            </a:rPr>
                          </m:ctrlPr>
                        </m:sSub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𝑥</m:t>
                              </m:r>
                            </m:e>
                          </m:acc>
                        </m:e>
                        <m:sub>
                          <m:r>
                            <a:rPr lang="en-US" sz="2800" b="0" i="1" smtClean="0">
                              <a:latin typeface="Cambria Math" panose="02040503050406030204" pitchFamily="18" charset="0"/>
                            </a:rPr>
                            <m:t>𝑖𝑛</m:t>
                          </m:r>
                        </m:sub>
                      </m:sSub>
                    </m:oMath>
                  </m:oMathPara>
                </a14:m>
                <a:endParaRPr lang="en-US" sz="2800" dirty="0"/>
              </a:p>
            </p:txBody>
          </p:sp>
        </mc:Choice>
        <mc:Fallback>
          <p:sp>
            <p:nvSpPr>
              <p:cNvPr id="11" name="TextBox 10">
                <a:extLst>
                  <a:ext uri="{FF2B5EF4-FFF2-40B4-BE49-F238E27FC236}">
                    <a16:creationId xmlns:a16="http://schemas.microsoft.com/office/drawing/2014/main" id="{FF93D819-1FA2-C0A6-63BE-CAA71B728CCF}"/>
                  </a:ext>
                </a:extLst>
              </p:cNvPr>
              <p:cNvSpPr txBox="1">
                <a:spLocks noRot="1" noChangeAspect="1" noMove="1" noResize="1" noEditPoints="1" noAdjustHandles="1" noChangeArrowheads="1" noChangeShapeType="1" noTextEdit="1"/>
              </p:cNvSpPr>
              <p:nvPr/>
            </p:nvSpPr>
            <p:spPr>
              <a:xfrm>
                <a:off x="4207933" y="4895496"/>
                <a:ext cx="1996103" cy="430887"/>
              </a:xfrm>
              <a:prstGeom prst="rect">
                <a:avLst/>
              </a:prstGeom>
              <a:blipFill>
                <a:blip r:embed="rId6"/>
                <a:stretch>
                  <a:fillRect l="-2532" t="-17143" b="-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377BA1DF-1FA2-8B0C-0F61-BA0502E9882F}"/>
                  </a:ext>
                </a:extLst>
              </p:cNvPr>
              <p:cNvSpPr txBox="1"/>
              <p:nvPr/>
            </p:nvSpPr>
            <p:spPr>
              <a:xfrm>
                <a:off x="408429" y="1652503"/>
                <a:ext cx="2368636"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𝑏</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𝑠</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𝑛</m:t>
                          </m:r>
                        </m:sub>
                      </m:sSub>
                    </m:oMath>
                  </m:oMathPara>
                </a14:m>
                <a:endParaRPr lang="en-US" sz="2800" dirty="0"/>
              </a:p>
            </p:txBody>
          </p:sp>
        </mc:Choice>
        <mc:Fallback>
          <p:sp>
            <p:nvSpPr>
              <p:cNvPr id="12" name="TextBox 11">
                <a:extLst>
                  <a:ext uri="{FF2B5EF4-FFF2-40B4-BE49-F238E27FC236}">
                    <a16:creationId xmlns:a16="http://schemas.microsoft.com/office/drawing/2014/main" id="{377BA1DF-1FA2-8B0C-0F61-BA0502E9882F}"/>
                  </a:ext>
                </a:extLst>
              </p:cNvPr>
              <p:cNvSpPr txBox="1">
                <a:spLocks noRot="1" noChangeAspect="1" noMove="1" noResize="1" noEditPoints="1" noAdjustHandles="1" noChangeArrowheads="1" noChangeShapeType="1" noTextEdit="1"/>
              </p:cNvSpPr>
              <p:nvPr/>
            </p:nvSpPr>
            <p:spPr>
              <a:xfrm>
                <a:off x="408429" y="1652503"/>
                <a:ext cx="2368636" cy="430887"/>
              </a:xfrm>
              <a:prstGeom prst="rect">
                <a:avLst/>
              </a:prstGeom>
              <a:blipFill>
                <a:blip r:embed="rId7"/>
                <a:stretch>
                  <a:fillRect b="-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AEBF1FCD-CA32-E6E1-3F05-79A5BD4FB782}"/>
                  </a:ext>
                </a:extLst>
              </p:cNvPr>
              <p:cNvSpPr txBox="1"/>
              <p:nvPr/>
            </p:nvSpPr>
            <p:spPr>
              <a:xfrm>
                <a:off x="560825" y="2351324"/>
                <a:ext cx="3268641" cy="430887"/>
              </a:xfrm>
              <a:prstGeom prst="rect">
                <a:avLst/>
              </a:prstGeom>
              <a:noFill/>
            </p:spPr>
            <p:txBody>
              <a:bodyPr wrap="square" lIns="0" tIns="0" rIns="0" bIns="0" rtlCol="0">
                <a:spAutoFit/>
              </a:bodyPr>
              <a:lstStyle/>
              <a:p>
                <a:r>
                  <a:rPr lang="en-US" sz="2800" b="0" dirty="0"/>
                  <a:t>      </a:t>
                </a:r>
                <a14:m>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𝑠</m:t>
                        </m:r>
                      </m:sub>
                    </m:sSub>
                    <m:r>
                      <a:rPr lang="en-US" sz="2800" b="0" i="1" smtClean="0">
                        <a:latin typeface="Cambria Math" panose="02040503050406030204" pitchFamily="18" charset="0"/>
                      </a:rPr>
                      <m:t>+</m:t>
                    </m:r>
                    <m:r>
                      <a:rPr lang="en-US" sz="2800" b="0" i="1" smtClean="0">
                        <a:latin typeface="Cambria Math" panose="02040503050406030204" pitchFamily="18" charset="0"/>
                      </a:rPr>
                      <m:t>𝑈</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𝑐</m:t>
                        </m:r>
                      </m:e>
                      <m:sub>
                        <m:r>
                          <a:rPr lang="en-US" sz="2800" b="0" i="1" smtClean="0">
                            <a:latin typeface="Cambria Math" panose="02040503050406030204" pitchFamily="18" charset="0"/>
                          </a:rPr>
                          <m:t>𝑛</m:t>
                        </m:r>
                      </m:sub>
                    </m:sSub>
                  </m:oMath>
                </a14:m>
                <a:endParaRPr lang="en-US" sz="2800" dirty="0"/>
              </a:p>
            </p:txBody>
          </p:sp>
        </mc:Choice>
        <mc:Fallback>
          <p:sp>
            <p:nvSpPr>
              <p:cNvPr id="13" name="TextBox 12">
                <a:extLst>
                  <a:ext uri="{FF2B5EF4-FFF2-40B4-BE49-F238E27FC236}">
                    <a16:creationId xmlns:a16="http://schemas.microsoft.com/office/drawing/2014/main" id="{AEBF1FCD-CA32-E6E1-3F05-79A5BD4FB782}"/>
                  </a:ext>
                </a:extLst>
              </p:cNvPr>
              <p:cNvSpPr txBox="1">
                <a:spLocks noRot="1" noChangeAspect="1" noMove="1" noResize="1" noEditPoints="1" noAdjustHandles="1" noChangeArrowheads="1" noChangeShapeType="1" noTextEdit="1"/>
              </p:cNvSpPr>
              <p:nvPr/>
            </p:nvSpPr>
            <p:spPr>
              <a:xfrm>
                <a:off x="560825" y="2351324"/>
                <a:ext cx="3268641" cy="430887"/>
              </a:xfrm>
              <a:prstGeom prst="rect">
                <a:avLst/>
              </a:prstGeom>
              <a:blipFill>
                <a:blip r:embed="rId8"/>
                <a:stretch>
                  <a:fillRect b="-117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A04A60B6-7C1A-1180-0BB9-4A315CB137F9}"/>
                  </a:ext>
                </a:extLst>
              </p:cNvPr>
              <p:cNvSpPr txBox="1"/>
              <p:nvPr/>
            </p:nvSpPr>
            <p:spPr>
              <a:xfrm>
                <a:off x="569290" y="3007280"/>
                <a:ext cx="2368636"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i="1">
                              <a:latin typeface="Cambria Math" panose="02040503050406030204" pitchFamily="18" charset="0"/>
                            </a:rPr>
                            <m:t>𝑃</m:t>
                          </m:r>
                        </m:e>
                        <m:sub>
                          <m:r>
                            <a:rPr lang="en-US" sz="2800" b="0" i="1" smtClean="0">
                              <a:latin typeface="Cambria Math" panose="02040503050406030204" pitchFamily="18" charset="0"/>
                              <a:ea typeface="Cambria Math" panose="02040503050406030204" pitchFamily="18" charset="0"/>
                            </a:rPr>
                            <m:t>⊥</m:t>
                          </m:r>
                        </m:sub>
                      </m:sSub>
                      <m:r>
                        <a:rPr lang="en-US" sz="2800" b="0" i="1" smtClean="0">
                          <a:latin typeface="Cambria Math" panose="02040503050406030204" pitchFamily="18" charset="0"/>
                        </a:rPr>
                        <m:t>=</m:t>
                      </m:r>
                      <m:r>
                        <a:rPr lang="en-US" sz="2800" b="0" i="1" smtClean="0">
                          <a:latin typeface="Cambria Math" panose="02040503050406030204" pitchFamily="18" charset="0"/>
                        </a:rPr>
                        <m:t>𝐼</m:t>
                      </m:r>
                      <m:r>
                        <a:rPr lang="en-US" sz="2800" b="0" i="1" smtClean="0">
                          <a:latin typeface="Cambria Math" panose="02040503050406030204" pitchFamily="18" charset="0"/>
                        </a:rPr>
                        <m:t>−</m:t>
                      </m:r>
                      <m:r>
                        <a:rPr lang="en-US" sz="2800" b="0" i="1" smtClean="0">
                          <a:latin typeface="Cambria Math" panose="02040503050406030204" pitchFamily="18" charset="0"/>
                        </a:rPr>
                        <m:t>𝑈</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𝑈</m:t>
                          </m:r>
                        </m:e>
                        <m:sup>
                          <m:r>
                            <a:rPr lang="en-US" sz="2800" b="0" i="1" smtClean="0">
                              <a:latin typeface="Cambria Math" panose="02040503050406030204" pitchFamily="18" charset="0"/>
                            </a:rPr>
                            <m:t>𝑇</m:t>
                          </m:r>
                        </m:sup>
                      </m:sSup>
                    </m:oMath>
                  </m:oMathPara>
                </a14:m>
                <a:endParaRPr lang="en-US" sz="2800" dirty="0"/>
              </a:p>
            </p:txBody>
          </p:sp>
        </mc:Choice>
        <mc:Fallback>
          <p:sp>
            <p:nvSpPr>
              <p:cNvPr id="14" name="TextBox 13">
                <a:extLst>
                  <a:ext uri="{FF2B5EF4-FFF2-40B4-BE49-F238E27FC236}">
                    <a16:creationId xmlns:a16="http://schemas.microsoft.com/office/drawing/2014/main" id="{A04A60B6-7C1A-1180-0BB9-4A315CB137F9}"/>
                  </a:ext>
                </a:extLst>
              </p:cNvPr>
              <p:cNvSpPr txBox="1">
                <a:spLocks noRot="1" noChangeAspect="1" noMove="1" noResize="1" noEditPoints="1" noAdjustHandles="1" noChangeArrowheads="1" noChangeShapeType="1" noTextEdit="1"/>
              </p:cNvSpPr>
              <p:nvPr/>
            </p:nvSpPr>
            <p:spPr>
              <a:xfrm>
                <a:off x="569290" y="3007280"/>
                <a:ext cx="2368636" cy="430887"/>
              </a:xfrm>
              <a:prstGeom prst="rect">
                <a:avLst/>
              </a:prstGeom>
              <a:blipFill>
                <a:blip r:embed="rId9"/>
                <a:stretch>
                  <a:fillRect b="-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9F352C1F-490C-AB87-3EBB-F99EC33ABFD0}"/>
                  </a:ext>
                </a:extLst>
              </p:cNvPr>
              <p:cNvSpPr txBox="1"/>
              <p:nvPr/>
            </p:nvSpPr>
            <p:spPr>
              <a:xfrm>
                <a:off x="476161" y="3591562"/>
                <a:ext cx="1860642"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𝑏</m:t>
                          </m:r>
                        </m:e>
                        <m:sub>
                          <m:r>
                            <a:rPr lang="en-US" sz="2800" b="0" i="1" smtClean="0">
                              <a:latin typeface="Cambria Math" panose="02040503050406030204" pitchFamily="18" charset="0"/>
                              <a:ea typeface="Cambria Math" panose="02040503050406030204" pitchFamily="18" charset="0"/>
                            </a:rPr>
                            <m:t>𝑠</m:t>
                          </m:r>
                        </m:sub>
                      </m:sSub>
                      <m:r>
                        <a:rPr lang="en-US" sz="2800" i="1" smtClean="0">
                          <a:latin typeface="Cambria Math" panose="02040503050406030204" pitchFamily="18" charset="0"/>
                          <a:ea typeface="Cambria Math" panose="02040503050406030204" pitchFamily="18" charset="0"/>
                        </a:rPr>
                        <m:t>≃</m:t>
                      </m:r>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𝑃</m:t>
                          </m:r>
                        </m:e>
                        <m:sub>
                          <m:r>
                            <a:rPr lang="en-US" sz="2800" i="1">
                              <a:solidFill>
                                <a:srgbClr val="FF0000"/>
                              </a:solidFill>
                              <a:latin typeface="Cambria Math" panose="02040503050406030204" pitchFamily="18" charset="0"/>
                              <a:ea typeface="Cambria Math" panose="02040503050406030204" pitchFamily="18" charset="0"/>
                            </a:rPr>
                            <m:t>⊥</m:t>
                          </m:r>
                        </m:sub>
                      </m:sSub>
                      <m:r>
                        <a:rPr lang="en-US" sz="2800" b="0" i="1" smtClean="0">
                          <a:latin typeface="Cambria Math" panose="02040503050406030204" pitchFamily="18" charset="0"/>
                          <a:ea typeface="Cambria Math" panose="02040503050406030204" pitchFamily="18" charset="0"/>
                        </a:rPr>
                        <m:t>𝑏</m:t>
                      </m:r>
                    </m:oMath>
                  </m:oMathPara>
                </a14:m>
                <a:endParaRPr lang="en-US" sz="2800" dirty="0"/>
              </a:p>
            </p:txBody>
          </p:sp>
        </mc:Choice>
        <mc:Fallback>
          <p:sp>
            <p:nvSpPr>
              <p:cNvPr id="20" name="TextBox 19">
                <a:extLst>
                  <a:ext uri="{FF2B5EF4-FFF2-40B4-BE49-F238E27FC236}">
                    <a16:creationId xmlns:a16="http://schemas.microsoft.com/office/drawing/2014/main" id="{9F352C1F-490C-AB87-3EBB-F99EC33ABFD0}"/>
                  </a:ext>
                </a:extLst>
              </p:cNvPr>
              <p:cNvSpPr txBox="1">
                <a:spLocks noRot="1" noChangeAspect="1" noMove="1" noResize="1" noEditPoints="1" noAdjustHandles="1" noChangeArrowheads="1" noChangeShapeType="1" noTextEdit="1"/>
              </p:cNvSpPr>
              <p:nvPr/>
            </p:nvSpPr>
            <p:spPr>
              <a:xfrm>
                <a:off x="476161" y="3591562"/>
                <a:ext cx="1860642" cy="430887"/>
              </a:xfrm>
              <a:prstGeom prst="rect">
                <a:avLst/>
              </a:prstGeom>
              <a:blipFill>
                <a:blip r:embed="rId10"/>
                <a:stretch>
                  <a:fillRect b="-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1988D284-F488-DBD9-B2AF-66F417BC5F4B}"/>
                  </a:ext>
                </a:extLst>
              </p:cNvPr>
              <p:cNvSpPr txBox="1"/>
              <p:nvPr/>
            </p:nvSpPr>
            <p:spPr>
              <a:xfrm>
                <a:off x="4006762" y="3763653"/>
                <a:ext cx="3943438" cy="988156"/>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𝑥</m:t>
                                        </m:r>
                                      </m:e>
                                    </m:acc>
                                  </m:e>
                                  <m:sub>
                                    <m:r>
                                      <a:rPr lang="en-US" sz="2800" b="0" i="1" smtClean="0">
                                        <a:latin typeface="Cambria Math" panose="02040503050406030204" pitchFamily="18" charset="0"/>
                                      </a:rPr>
                                      <m:t>𝑖𝑛</m:t>
                                    </m:r>
                                  </m:sub>
                                </m:sSub>
                              </m:e>
                            </m:mr>
                            <m:mr>
                              <m:e>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𝑥</m:t>
                                        </m:r>
                                      </m:e>
                                    </m:acc>
                                  </m:e>
                                  <m:sub>
                                    <m:r>
                                      <a:rPr lang="en-US" sz="2800" b="0" i="1" smtClean="0">
                                        <a:latin typeface="Cambria Math" panose="02040503050406030204" pitchFamily="18" charset="0"/>
                                      </a:rPr>
                                      <m:t>𝑜𝑢𝑡</m:t>
                                    </m:r>
                                  </m:sub>
                                </m:sSub>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sSubSup>
                                  <m:sSubSupPr>
                                    <m:ctrlPr>
                                      <a:rPr lang="en-US" sz="2800" b="0" i="1" smtClean="0">
                                        <a:latin typeface="Cambria Math" panose="02040503050406030204" pitchFamily="18" charset="0"/>
                                      </a:rPr>
                                    </m:ctrlPr>
                                  </m:sSubSupPr>
                                  <m:e>
                                    <m:r>
                                      <m:rPr>
                                        <m:brk m:alnAt="7"/>
                                      </m:rPr>
                                      <a:rPr lang="en-US" sz="2800" b="0" i="1" smtClean="0">
                                        <a:latin typeface="Cambria Math" panose="02040503050406030204" pitchFamily="18" charset="0"/>
                                      </a:rPr>
                                      <m:t>𝑆</m:t>
                                    </m:r>
                                  </m:e>
                                  <m:sub>
                                    <m:r>
                                      <m:rPr>
                                        <m:brk m:alnAt="7"/>
                                      </m:rPr>
                                      <a:rPr lang="en-US" sz="2800" b="0" i="1" smtClean="0">
                                        <a:latin typeface="Cambria Math" panose="02040503050406030204" pitchFamily="18" charset="0"/>
                                      </a:rPr>
                                      <m:t>𝑖𝑛</m:t>
                                    </m:r>
                                  </m:sub>
                                  <m:sup>
                                    <m:r>
                                      <a:rPr lang="en-US" sz="2800" b="0" i="1" smtClean="0">
                                        <a:latin typeface="Cambria Math" panose="02040503050406030204" pitchFamily="18" charset="0"/>
                                      </a:rPr>
                                      <m:t>𝑇</m:t>
                                    </m:r>
                                  </m:sup>
                                </m:sSubSup>
                              </m:e>
                            </m:mr>
                            <m:mr>
                              <m:e>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𝑆</m:t>
                                    </m:r>
                                  </m:e>
                                  <m:sub>
                                    <m:r>
                                      <a:rPr lang="en-US" sz="2800" b="0" i="1" smtClean="0">
                                        <a:latin typeface="Cambria Math" panose="02040503050406030204" pitchFamily="18" charset="0"/>
                                      </a:rPr>
                                      <m:t>𝑜𝑢𝑡</m:t>
                                    </m:r>
                                  </m:sub>
                                  <m:sup>
                                    <m:r>
                                      <a:rPr lang="en-US" sz="2800" b="0" i="1" smtClean="0">
                                        <a:latin typeface="Cambria Math" panose="02040503050406030204" pitchFamily="18" charset="0"/>
                                      </a:rPr>
                                      <m:t>𝑇</m:t>
                                    </m:r>
                                  </m:sup>
                                </m:sSubSup>
                              </m:e>
                            </m:mr>
                          </m:m>
                        </m:e>
                      </m:d>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𝑆</m:t>
                              </m:r>
                              <m:sSup>
                                <m:sSupPr>
                                  <m:ctrlPr>
                                    <a:rPr lang="en-US" sz="2800" i="1">
                                      <a:latin typeface="Cambria Math" panose="02040503050406030204" pitchFamily="18" charset="0"/>
                                    </a:rPr>
                                  </m:ctrlPr>
                                </m:sSupPr>
                                <m:e>
                                  <m:r>
                                    <a:rPr lang="en-US" sz="2800" i="1">
                                      <a:latin typeface="Cambria Math" panose="02040503050406030204" pitchFamily="18" charset="0"/>
                                    </a:rPr>
                                    <m:t>𝑆</m:t>
                                  </m:r>
                                </m:e>
                                <m:sup>
                                  <m:r>
                                    <a:rPr lang="en-US" sz="2800" i="1">
                                      <a:latin typeface="Cambria Math" panose="02040503050406030204" pitchFamily="18" charset="0"/>
                                    </a:rPr>
                                    <m:t>𝑇</m:t>
                                  </m:r>
                                </m:sup>
                              </m:sSup>
                            </m:e>
                          </m:d>
                        </m:e>
                        <m:sup>
                          <m:r>
                            <a:rPr lang="en-US" sz="2800" i="1">
                              <a:latin typeface="Cambria Math" panose="02040503050406030204" pitchFamily="18" charset="0"/>
                            </a:rPr>
                            <m:t>−1</m:t>
                          </m:r>
                        </m:sup>
                      </m:sSup>
                      <m:r>
                        <a:rPr lang="en-US" sz="2800" b="0" i="1" smtClean="0">
                          <a:latin typeface="Cambria Math" panose="02040503050406030204" pitchFamily="18" charset="0"/>
                        </a:rPr>
                        <m:t>𝑏</m:t>
                      </m:r>
                    </m:oMath>
                  </m:oMathPara>
                </a14:m>
                <a:endParaRPr lang="en-US" sz="2800" dirty="0"/>
              </a:p>
            </p:txBody>
          </p:sp>
        </mc:Choice>
        <mc:Fallback>
          <p:sp>
            <p:nvSpPr>
              <p:cNvPr id="21" name="TextBox 20">
                <a:extLst>
                  <a:ext uri="{FF2B5EF4-FFF2-40B4-BE49-F238E27FC236}">
                    <a16:creationId xmlns:a16="http://schemas.microsoft.com/office/drawing/2014/main" id="{1988D284-F488-DBD9-B2AF-66F417BC5F4B}"/>
                  </a:ext>
                </a:extLst>
              </p:cNvPr>
              <p:cNvSpPr txBox="1">
                <a:spLocks noRot="1" noChangeAspect="1" noMove="1" noResize="1" noEditPoints="1" noAdjustHandles="1" noChangeArrowheads="1" noChangeShapeType="1" noTextEdit="1"/>
              </p:cNvSpPr>
              <p:nvPr/>
            </p:nvSpPr>
            <p:spPr>
              <a:xfrm>
                <a:off x="4006762" y="3763653"/>
                <a:ext cx="3943438" cy="988156"/>
              </a:xfrm>
              <a:prstGeom prst="rect">
                <a:avLst/>
              </a:prstGeom>
              <a:blipFill>
                <a:blip r:embed="rId11"/>
                <a:stretch>
                  <a:fillRect t="-5128" r="-965" b="-38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8EBB5954-4B88-C549-4A49-23633154FBC4}"/>
                  </a:ext>
                </a:extLst>
              </p:cNvPr>
              <p:cNvSpPr txBox="1"/>
              <p:nvPr/>
            </p:nvSpPr>
            <p:spPr>
              <a:xfrm>
                <a:off x="4207933" y="5625416"/>
                <a:ext cx="3048000" cy="5467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𝑖𝑛</m:t>
                          </m:r>
                        </m:sub>
                      </m:sSub>
                      <m:r>
                        <a:rPr lang="en-US" sz="2800" b="0" i="1" smtClean="0">
                          <a:latin typeface="Cambria Math" panose="02040503050406030204" pitchFamily="18" charset="0"/>
                        </a:rPr>
                        <m:t>=</m:t>
                      </m:r>
                      <m:sSubSup>
                        <m:sSubSupPr>
                          <m:ctrlPr>
                            <a:rPr lang="en-US" sz="2800" b="0" i="1" smtClean="0">
                              <a:solidFill>
                                <a:srgbClr val="FF0000"/>
                              </a:solidFill>
                              <a:latin typeface="Cambria Math" panose="02040503050406030204" pitchFamily="18" charset="0"/>
                            </a:rPr>
                          </m:ctrlPr>
                        </m:sSubSupPr>
                        <m:e>
                          <m:r>
                            <a:rPr lang="en-US" sz="2800" b="0" i="1" smtClean="0">
                              <a:solidFill>
                                <a:srgbClr val="FF0000"/>
                              </a:solidFill>
                              <a:latin typeface="Cambria Math" panose="02040503050406030204" pitchFamily="18" charset="0"/>
                            </a:rPr>
                            <m:t>𝑆</m:t>
                          </m:r>
                        </m:e>
                        <m:sub>
                          <m:r>
                            <a:rPr lang="en-US" sz="2800" b="0" i="1" smtClean="0">
                              <a:solidFill>
                                <a:srgbClr val="FF0000"/>
                              </a:solidFill>
                              <a:latin typeface="Cambria Math" panose="02040503050406030204" pitchFamily="18" charset="0"/>
                            </a:rPr>
                            <m:t>𝑖𝑛</m:t>
                          </m:r>
                        </m:sub>
                        <m:sup>
                          <m:r>
                            <a:rPr lang="en-US" sz="2800" b="0" i="1" smtClean="0">
                              <a:solidFill>
                                <a:srgbClr val="FF0000"/>
                              </a:solidFill>
                              <a:latin typeface="Cambria Math" panose="02040503050406030204" pitchFamily="18" charset="0"/>
                            </a:rPr>
                            <m:t>𝑇</m:t>
                          </m:r>
                        </m:sup>
                      </m:sSubSup>
                      <m:sSup>
                        <m:sSupPr>
                          <m:ctrlPr>
                            <a:rPr lang="en-US" sz="2800" i="1">
                              <a:solidFill>
                                <a:srgbClr val="FF0000"/>
                              </a:solidFill>
                              <a:latin typeface="Cambria Math" panose="02040503050406030204" pitchFamily="18" charset="0"/>
                            </a:rPr>
                          </m:ctrlPr>
                        </m:sSupPr>
                        <m:e>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𝑆</m:t>
                              </m:r>
                              <m:sSup>
                                <m:sSupPr>
                                  <m:ctrlPr>
                                    <a:rPr lang="en-US" sz="2800" i="1">
                                      <a:solidFill>
                                        <a:srgbClr val="FF0000"/>
                                      </a:solidFill>
                                      <a:latin typeface="Cambria Math" panose="02040503050406030204" pitchFamily="18" charset="0"/>
                                    </a:rPr>
                                  </m:ctrlPr>
                                </m:sSupPr>
                                <m:e>
                                  <m:r>
                                    <a:rPr lang="en-US" sz="2800" i="1">
                                      <a:solidFill>
                                        <a:srgbClr val="FF0000"/>
                                      </a:solidFill>
                                      <a:latin typeface="Cambria Math" panose="02040503050406030204" pitchFamily="18" charset="0"/>
                                    </a:rPr>
                                    <m:t>𝑆</m:t>
                                  </m:r>
                                </m:e>
                                <m:sup>
                                  <m:r>
                                    <a:rPr lang="en-US" sz="2800" i="1">
                                      <a:solidFill>
                                        <a:srgbClr val="FF0000"/>
                                      </a:solidFill>
                                      <a:latin typeface="Cambria Math" panose="02040503050406030204" pitchFamily="18" charset="0"/>
                                    </a:rPr>
                                    <m:t>𝑇</m:t>
                                  </m:r>
                                </m:sup>
                              </m:sSup>
                            </m:e>
                          </m:d>
                        </m:e>
                        <m:sup>
                          <m:r>
                            <a:rPr lang="en-US" sz="2800" i="1">
                              <a:solidFill>
                                <a:srgbClr val="FF0000"/>
                              </a:solidFill>
                              <a:latin typeface="Cambria Math" panose="02040503050406030204" pitchFamily="18" charset="0"/>
                            </a:rPr>
                            <m:t>−1</m:t>
                          </m:r>
                        </m:sup>
                      </m:sSup>
                      <m:r>
                        <a:rPr lang="en-US" sz="2800" i="1">
                          <a:latin typeface="Cambria Math" panose="02040503050406030204" pitchFamily="18" charset="0"/>
                        </a:rPr>
                        <m:t>𝑏</m:t>
                      </m:r>
                    </m:oMath>
                  </m:oMathPara>
                </a14:m>
                <a:endParaRPr lang="en-US" sz="2800" dirty="0"/>
              </a:p>
            </p:txBody>
          </p:sp>
        </mc:Choice>
        <mc:Fallback>
          <p:sp>
            <p:nvSpPr>
              <p:cNvPr id="23" name="TextBox 22">
                <a:extLst>
                  <a:ext uri="{FF2B5EF4-FFF2-40B4-BE49-F238E27FC236}">
                    <a16:creationId xmlns:a16="http://schemas.microsoft.com/office/drawing/2014/main" id="{8EBB5954-4B88-C549-4A49-23633154FBC4}"/>
                  </a:ext>
                </a:extLst>
              </p:cNvPr>
              <p:cNvSpPr txBox="1">
                <a:spLocks noRot="1" noChangeAspect="1" noMove="1" noResize="1" noEditPoints="1" noAdjustHandles="1" noChangeArrowheads="1" noChangeShapeType="1" noTextEdit="1"/>
              </p:cNvSpPr>
              <p:nvPr/>
            </p:nvSpPr>
            <p:spPr>
              <a:xfrm>
                <a:off x="4207933" y="5625416"/>
                <a:ext cx="3048000" cy="546753"/>
              </a:xfrm>
              <a:prstGeom prst="rect">
                <a:avLst/>
              </a:prstGeom>
              <a:blipFill>
                <a:blip r:embed="rId12"/>
                <a:stretch>
                  <a:fillRect l="-415" b="-6977"/>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35AE95CD-AFFC-7FBF-43A0-80D3A35EE6EC}"/>
              </a:ext>
            </a:extLst>
          </p:cNvPr>
          <p:cNvGrpSpPr/>
          <p:nvPr/>
        </p:nvGrpSpPr>
        <p:grpSpPr>
          <a:xfrm>
            <a:off x="8499525" y="1409513"/>
            <a:ext cx="2854275" cy="3342296"/>
            <a:chOff x="8499525" y="1409513"/>
            <a:chExt cx="2854275" cy="3342296"/>
          </a:xfrm>
        </p:grpSpPr>
        <p:sp>
          <p:nvSpPr>
            <p:cNvPr id="34" name="Rectangle 33">
              <a:extLst>
                <a:ext uri="{FF2B5EF4-FFF2-40B4-BE49-F238E27FC236}">
                  <a16:creationId xmlns:a16="http://schemas.microsoft.com/office/drawing/2014/main" id="{19D88999-CF6A-6C14-3435-F128D8A32059}"/>
                </a:ext>
              </a:extLst>
            </p:cNvPr>
            <p:cNvSpPr/>
            <p:nvPr/>
          </p:nvSpPr>
          <p:spPr>
            <a:xfrm>
              <a:off x="8499525" y="1409513"/>
              <a:ext cx="2607734" cy="334229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2F899BC5-BCB7-3499-F8EA-0929DA5865A2}"/>
                    </a:ext>
                  </a:extLst>
                </p:cNvPr>
                <p:cNvSpPr txBox="1"/>
                <p:nvPr/>
              </p:nvSpPr>
              <p:spPr>
                <a:xfrm>
                  <a:off x="8618041" y="1652502"/>
                  <a:ext cx="2368636"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𝑏</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𝑠</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h𝑜𝑚</m:t>
                            </m:r>
                          </m:sub>
                        </m:sSub>
                      </m:oMath>
                    </m:oMathPara>
                  </a14:m>
                  <a:endParaRPr lang="en-US" sz="2800" dirty="0"/>
                </a:p>
              </p:txBody>
            </p:sp>
          </mc:Choice>
          <mc:Fallback>
            <p:sp>
              <p:nvSpPr>
                <p:cNvPr id="24" name="TextBox 23">
                  <a:extLst>
                    <a:ext uri="{FF2B5EF4-FFF2-40B4-BE49-F238E27FC236}">
                      <a16:creationId xmlns:a16="http://schemas.microsoft.com/office/drawing/2014/main" id="{2F899BC5-BCB7-3499-F8EA-0929DA5865A2}"/>
                    </a:ext>
                  </a:extLst>
                </p:cNvPr>
                <p:cNvSpPr txBox="1">
                  <a:spLocks noRot="1" noChangeAspect="1" noMove="1" noResize="1" noEditPoints="1" noAdjustHandles="1" noChangeArrowheads="1" noChangeShapeType="1" noTextEdit="1"/>
                </p:cNvSpPr>
                <p:nvPr/>
              </p:nvSpPr>
              <p:spPr>
                <a:xfrm>
                  <a:off x="8618041" y="1652502"/>
                  <a:ext cx="2368636" cy="430887"/>
                </a:xfrm>
                <a:prstGeom prst="rect">
                  <a:avLst/>
                </a:prstGeom>
                <a:blipFill>
                  <a:blip r:embed="rId13"/>
                  <a:stretch>
                    <a:fillRect l="-1070" b="-114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BC0FBC4E-206C-0516-530F-7E590B7E0F7D}"/>
                    </a:ext>
                  </a:extLst>
                </p:cNvPr>
                <p:cNvSpPr txBox="1"/>
                <p:nvPr/>
              </p:nvSpPr>
              <p:spPr>
                <a:xfrm>
                  <a:off x="8746066" y="2405047"/>
                  <a:ext cx="2607734" cy="430887"/>
                </a:xfrm>
                <a:prstGeom prst="rect">
                  <a:avLst/>
                </a:prstGeom>
                <a:noFill/>
              </p:spPr>
              <p:txBody>
                <a:bodyPr wrap="square" lIns="0" tIns="0" rIns="0" bIns="0" rtlCol="0">
                  <a:spAutoFit/>
                </a:bodyPr>
                <a:lstStyle/>
                <a:p>
                  <a14:m>
                    <m:oMath xmlns:m="http://schemas.openxmlformats.org/officeDocument/2006/math">
                      <m:r>
                        <a:rPr lang="en-US" sz="2800" b="0" i="1" smtClean="0">
                          <a:latin typeface="Cambria Math" panose="02040503050406030204" pitchFamily="18" charset="0"/>
                        </a:rPr>
                        <m:t>𝑏</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𝑠</m:t>
                          </m:r>
                        </m:sub>
                      </m:sSub>
                      <m:r>
                        <a:rPr lang="en-US" sz="2800" b="0" i="1" smtClean="0">
                          <a:latin typeface="Cambria Math" panose="02040503050406030204" pitchFamily="18" charset="0"/>
                        </a:rPr>
                        <m:t>+</m:t>
                      </m:r>
                    </m:oMath>
                  </a14:m>
                  <a:r>
                    <a:rPr lang="en-US" sz="2800" dirty="0"/>
                    <a:t>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𝑁</m:t>
                          </m:r>
                        </m:e>
                        <m:sup>
                          <m:r>
                            <a:rPr lang="en-US" sz="2800" b="0" i="1" smtClean="0">
                              <a:latin typeface="Cambria Math" panose="02040503050406030204" pitchFamily="18" charset="0"/>
                            </a:rPr>
                            <m:t>+</m:t>
                          </m:r>
                        </m:sup>
                      </m:sSup>
                      <m:r>
                        <a:rPr lang="en-US" sz="2800" i="1">
                          <a:latin typeface="Cambria Math" panose="02040503050406030204" pitchFamily="18" charset="0"/>
                        </a:rPr>
                        <m:t>𝑏</m:t>
                      </m:r>
                    </m:oMath>
                  </a14:m>
                  <a:endParaRPr lang="en-US" sz="2800" dirty="0"/>
                </a:p>
              </p:txBody>
            </p:sp>
          </mc:Choice>
          <mc:Fallback>
            <p:sp>
              <p:nvSpPr>
                <p:cNvPr id="27" name="TextBox 26">
                  <a:extLst>
                    <a:ext uri="{FF2B5EF4-FFF2-40B4-BE49-F238E27FC236}">
                      <a16:creationId xmlns:a16="http://schemas.microsoft.com/office/drawing/2014/main" id="{BC0FBC4E-206C-0516-530F-7E590B7E0F7D}"/>
                    </a:ext>
                  </a:extLst>
                </p:cNvPr>
                <p:cNvSpPr txBox="1">
                  <a:spLocks noRot="1" noChangeAspect="1" noMove="1" noResize="1" noEditPoints="1" noAdjustHandles="1" noChangeArrowheads="1" noChangeShapeType="1" noTextEdit="1"/>
                </p:cNvSpPr>
                <p:nvPr/>
              </p:nvSpPr>
              <p:spPr>
                <a:xfrm>
                  <a:off x="8746066" y="2405047"/>
                  <a:ext cx="2607734" cy="430887"/>
                </a:xfrm>
                <a:prstGeom prst="rect">
                  <a:avLst/>
                </a:prstGeom>
                <a:blipFill>
                  <a:blip r:embed="rId14"/>
                  <a:stretch>
                    <a:fillRect l="-4831" b="-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2B39C945-131D-2083-6D67-478F4F5F200E}"/>
                    </a:ext>
                  </a:extLst>
                </p:cNvPr>
                <p:cNvSpPr txBox="1"/>
                <p:nvPr/>
              </p:nvSpPr>
              <p:spPr>
                <a:xfrm>
                  <a:off x="8687805" y="3179371"/>
                  <a:ext cx="2368636"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i="1">
                                <a:latin typeface="Cambria Math" panose="02040503050406030204" pitchFamily="18" charset="0"/>
                              </a:rPr>
                              <m:t>𝑃</m:t>
                            </m:r>
                          </m:e>
                          <m:sub>
                            <m:r>
                              <a:rPr lang="en-US" sz="2800" b="0" i="1" smtClean="0">
                                <a:latin typeface="Cambria Math" panose="02040503050406030204" pitchFamily="18" charset="0"/>
                                <a:ea typeface="Cambria Math" panose="02040503050406030204" pitchFamily="18" charset="0"/>
                              </a:rPr>
                              <m:t>⊥</m:t>
                            </m:r>
                          </m:sub>
                        </m:sSub>
                        <m:r>
                          <a:rPr lang="en-US" sz="2800" b="0" i="1" smtClean="0">
                            <a:latin typeface="Cambria Math" panose="02040503050406030204" pitchFamily="18" charset="0"/>
                          </a:rPr>
                          <m:t>=</m:t>
                        </m:r>
                        <m:r>
                          <a:rPr lang="en-US" sz="2800" b="0" i="1" smtClean="0">
                            <a:latin typeface="Cambria Math" panose="02040503050406030204" pitchFamily="18" charset="0"/>
                          </a:rPr>
                          <m:t>𝐼</m:t>
                        </m:r>
                        <m:r>
                          <a:rPr lang="en-US" sz="2800" b="0" i="1" smtClean="0">
                            <a:latin typeface="Cambria Math" panose="02040503050406030204" pitchFamily="18" charset="0"/>
                          </a:rPr>
                          <m:t>−</m:t>
                        </m:r>
                        <m:sSup>
                          <m:sSupPr>
                            <m:ctrlPr>
                              <a:rPr lang="en-US" sz="2800" i="1">
                                <a:latin typeface="Cambria Math" panose="02040503050406030204" pitchFamily="18" charset="0"/>
                              </a:rPr>
                            </m:ctrlPr>
                          </m:sSupPr>
                          <m:e>
                            <m:r>
                              <a:rPr lang="en-US" sz="2800" b="0" i="1" smtClean="0">
                                <a:latin typeface="Cambria Math" panose="02040503050406030204" pitchFamily="18" charset="0"/>
                              </a:rPr>
                              <m:t>𝑁</m:t>
                            </m:r>
                            <m:r>
                              <a:rPr lang="en-US" sz="2800" b="0" i="1" smtClean="0">
                                <a:latin typeface="Cambria Math" panose="02040503050406030204" pitchFamily="18" charset="0"/>
                              </a:rPr>
                              <m:t>𝑁</m:t>
                            </m:r>
                          </m:e>
                          <m:sup>
                            <m:r>
                              <a:rPr lang="en-US" sz="2800" i="1">
                                <a:latin typeface="Cambria Math" panose="02040503050406030204" pitchFamily="18" charset="0"/>
                              </a:rPr>
                              <m:t>+</m:t>
                            </m:r>
                          </m:sup>
                        </m:sSup>
                      </m:oMath>
                    </m:oMathPara>
                  </a14:m>
                  <a:endParaRPr lang="en-US" sz="2800" dirty="0"/>
                </a:p>
              </p:txBody>
            </p:sp>
          </mc:Choice>
          <mc:Fallback>
            <p:sp>
              <p:nvSpPr>
                <p:cNvPr id="29" name="TextBox 28">
                  <a:extLst>
                    <a:ext uri="{FF2B5EF4-FFF2-40B4-BE49-F238E27FC236}">
                      <a16:creationId xmlns:a16="http://schemas.microsoft.com/office/drawing/2014/main" id="{2B39C945-131D-2083-6D67-478F4F5F200E}"/>
                    </a:ext>
                  </a:extLst>
                </p:cNvPr>
                <p:cNvSpPr txBox="1">
                  <a:spLocks noRot="1" noChangeAspect="1" noMove="1" noResize="1" noEditPoints="1" noAdjustHandles="1" noChangeArrowheads="1" noChangeShapeType="1" noTextEdit="1"/>
                </p:cNvSpPr>
                <p:nvPr/>
              </p:nvSpPr>
              <p:spPr>
                <a:xfrm>
                  <a:off x="8687805" y="3179371"/>
                  <a:ext cx="2368636" cy="430887"/>
                </a:xfrm>
                <a:prstGeom prst="rect">
                  <a:avLst/>
                </a:prstGeom>
                <a:blipFill>
                  <a:blip r:embed="rId15"/>
                  <a:stretch>
                    <a:fillRect l="-1070" b="-114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27EA5E6B-468D-783B-1630-E2E5117FECB0}"/>
                    </a:ext>
                  </a:extLst>
                </p:cNvPr>
                <p:cNvSpPr txBox="1"/>
                <p:nvPr/>
              </p:nvSpPr>
              <p:spPr>
                <a:xfrm>
                  <a:off x="8618041" y="3912821"/>
                  <a:ext cx="1709253" cy="43088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𝑏</m:t>
                            </m:r>
                          </m:e>
                          <m:sub>
                            <m:r>
                              <a:rPr lang="en-US" sz="2800" b="0" i="1" smtClean="0">
                                <a:latin typeface="Cambria Math" panose="02040503050406030204" pitchFamily="18" charset="0"/>
                                <a:ea typeface="Cambria Math" panose="02040503050406030204" pitchFamily="18" charset="0"/>
                              </a:rPr>
                              <m:t>𝑠</m:t>
                            </m:r>
                          </m:sub>
                        </m:sSub>
                        <m:r>
                          <a:rPr lang="en-US" sz="2800" i="1" smtClean="0">
                            <a:latin typeface="Cambria Math" panose="02040503050406030204" pitchFamily="18" charset="0"/>
                            <a:ea typeface="Cambria Math" panose="02040503050406030204" pitchFamily="18" charset="0"/>
                          </a:rPr>
                          <m:t>≃</m:t>
                        </m:r>
                        <m:sSub>
                          <m:sSubPr>
                            <m:ctrlPr>
                              <a:rPr lang="en-US" sz="2800" i="1" smtClean="0">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𝑃</m:t>
                            </m:r>
                          </m:e>
                          <m:sub>
                            <m:r>
                              <a:rPr lang="en-US" sz="2800" i="1">
                                <a:solidFill>
                                  <a:srgbClr val="FF0000"/>
                                </a:solidFill>
                                <a:latin typeface="Cambria Math" panose="02040503050406030204" pitchFamily="18" charset="0"/>
                                <a:ea typeface="Cambria Math" panose="02040503050406030204" pitchFamily="18" charset="0"/>
                              </a:rPr>
                              <m:t>⊥</m:t>
                            </m:r>
                          </m:sub>
                        </m:sSub>
                        <m:r>
                          <a:rPr lang="en-US" sz="2800" b="0" i="1" smtClean="0">
                            <a:latin typeface="Cambria Math" panose="02040503050406030204" pitchFamily="18" charset="0"/>
                            <a:ea typeface="Cambria Math" panose="02040503050406030204" pitchFamily="18" charset="0"/>
                          </a:rPr>
                          <m:t>𝑏</m:t>
                        </m:r>
                      </m:oMath>
                    </m:oMathPara>
                  </a14:m>
                  <a:endParaRPr lang="en-US" sz="2800" dirty="0"/>
                </a:p>
              </p:txBody>
            </p:sp>
          </mc:Choice>
          <mc:Fallback>
            <p:sp>
              <p:nvSpPr>
                <p:cNvPr id="30" name="TextBox 29">
                  <a:extLst>
                    <a:ext uri="{FF2B5EF4-FFF2-40B4-BE49-F238E27FC236}">
                      <a16:creationId xmlns:a16="http://schemas.microsoft.com/office/drawing/2014/main" id="{27EA5E6B-468D-783B-1630-E2E5117FECB0}"/>
                    </a:ext>
                  </a:extLst>
                </p:cNvPr>
                <p:cNvSpPr txBox="1">
                  <a:spLocks noRot="1" noChangeAspect="1" noMove="1" noResize="1" noEditPoints="1" noAdjustHandles="1" noChangeArrowheads="1" noChangeShapeType="1" noTextEdit="1"/>
                </p:cNvSpPr>
                <p:nvPr/>
              </p:nvSpPr>
              <p:spPr>
                <a:xfrm>
                  <a:off x="8618041" y="3912821"/>
                  <a:ext cx="1709253" cy="430887"/>
                </a:xfrm>
                <a:prstGeom prst="rect">
                  <a:avLst/>
                </a:prstGeom>
                <a:blipFill>
                  <a:blip r:embed="rId16"/>
                  <a:stretch>
                    <a:fillRect b="-11429"/>
                  </a:stretch>
                </a:blipFill>
              </p:spPr>
              <p:txBody>
                <a:bodyPr/>
                <a:lstStyle/>
                <a:p>
                  <a:r>
                    <a:rPr lang="en-US">
                      <a:noFill/>
                    </a:rPr>
                    <a:t> </a:t>
                  </a:r>
                </a:p>
              </p:txBody>
            </p:sp>
          </mc:Fallback>
        </mc:AlternateContent>
      </p:grpSp>
      <p:sp>
        <p:nvSpPr>
          <p:cNvPr id="31" name="Cloud 30">
            <a:extLst>
              <a:ext uri="{FF2B5EF4-FFF2-40B4-BE49-F238E27FC236}">
                <a16:creationId xmlns:a16="http://schemas.microsoft.com/office/drawing/2014/main" id="{A9EE98FF-83A6-D16C-3DF9-560A6258CF8E}"/>
              </a:ext>
            </a:extLst>
          </p:cNvPr>
          <p:cNvSpPr/>
          <p:nvPr/>
        </p:nvSpPr>
        <p:spPr>
          <a:xfrm>
            <a:off x="7255933" y="150471"/>
            <a:ext cx="2548466" cy="1198604"/>
          </a:xfrm>
          <a:prstGeom prst="cloud">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highlight>
                  <a:srgbClr val="FFFF00"/>
                </a:highlight>
              </a:rPr>
              <a:t>MATH ALERT!!</a:t>
            </a:r>
          </a:p>
        </p:txBody>
      </p:sp>
    </p:spTree>
    <p:extLst>
      <p:ext uri="{BB962C8B-B14F-4D97-AF65-F5344CB8AC3E}">
        <p14:creationId xmlns:p14="http://schemas.microsoft.com/office/powerpoint/2010/main" val="331177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7" grpId="0"/>
      <p:bldP spid="9" grpId="0"/>
      <p:bldP spid="10" grpId="0"/>
      <p:bldP spid="11" grpId="0"/>
      <p:bldP spid="12" grpId="0"/>
      <p:bldP spid="13" grpId="0"/>
      <p:bldP spid="14" grpId="0"/>
      <p:bldP spid="20" grpId="0"/>
      <p:bldP spid="21"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5|7|7.2|11.3|1.9|2.6"/>
</p:tagLst>
</file>

<file path=ppt/tags/tag2.xml><?xml version="1.0" encoding="utf-8"?>
<p:tagLst xmlns:a="http://schemas.openxmlformats.org/drawingml/2006/main" xmlns:r="http://schemas.openxmlformats.org/officeDocument/2006/relationships" xmlns:p="http://schemas.openxmlformats.org/presentationml/2006/main">
  <p:tag name="TIMING" val="|6.7|1.9|2.6|9.7|1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{830A6083-E940-FA4C-8C76-373E069958B5}tf16401378</Template>
  <TotalTime>44766</TotalTime>
  <Words>2519</Words>
  <Application>Microsoft Macintosh PowerPoint</Application>
  <PresentationFormat>Widescreen</PresentationFormat>
  <Paragraphs>270</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Cambria Math</vt:lpstr>
      <vt:lpstr>Courier</vt:lpstr>
      <vt:lpstr>Wingdings</vt:lpstr>
      <vt:lpstr>Office Theme</vt:lpstr>
      <vt:lpstr>Analyzing OPM-MEG data in MNE-Python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get sensor locations? First the coordinate system basics …</vt:lpstr>
      <vt:lpstr>Two coordinate system transformations to be aware of</vt:lpstr>
      <vt:lpstr>How is the head to MRI coordinate transformation obtained in MEG?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HNN-core</dc:title>
  <dc:creator>Jas, Mainak</dc:creator>
  <cp:lastModifiedBy>Jas, Mainak,PhD</cp:lastModifiedBy>
  <cp:revision>1658</cp:revision>
  <dcterms:created xsi:type="dcterms:W3CDTF">2020-12-01T15:45:12Z</dcterms:created>
  <dcterms:modified xsi:type="dcterms:W3CDTF">2024-08-25T02:41:09Z</dcterms:modified>
</cp:coreProperties>
</file>